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60"/>
  </p:notesMasterIdLst>
  <p:sldIdLst>
    <p:sldId id="1118" r:id="rId13"/>
    <p:sldId id="258" r:id="rId14"/>
    <p:sldId id="320" r:id="rId15"/>
    <p:sldId id="1114" r:id="rId16"/>
    <p:sldId id="1115" r:id="rId17"/>
    <p:sldId id="1116" r:id="rId18"/>
    <p:sldId id="1117" r:id="rId19"/>
    <p:sldId id="1119" r:id="rId20"/>
    <p:sldId id="1123" r:id="rId21"/>
    <p:sldId id="1124" r:id="rId22"/>
    <p:sldId id="1125" r:id="rId23"/>
    <p:sldId id="1126" r:id="rId24"/>
    <p:sldId id="1127" r:id="rId25"/>
    <p:sldId id="1128" r:id="rId26"/>
    <p:sldId id="1152" r:id="rId27"/>
    <p:sldId id="1150" r:id="rId28"/>
    <p:sldId id="1151" r:id="rId29"/>
    <p:sldId id="1129" r:id="rId30"/>
    <p:sldId id="1130" r:id="rId31"/>
    <p:sldId id="1131" r:id="rId32"/>
    <p:sldId id="1144" r:id="rId33"/>
    <p:sldId id="1132" r:id="rId34"/>
    <p:sldId id="1133" r:id="rId35"/>
    <p:sldId id="1134" r:id="rId36"/>
    <p:sldId id="1135" r:id="rId37"/>
    <p:sldId id="1137" r:id="rId38"/>
    <p:sldId id="1153" r:id="rId39"/>
    <p:sldId id="1136" r:id="rId40"/>
    <p:sldId id="1138" r:id="rId41"/>
    <p:sldId id="1145" r:id="rId42"/>
    <p:sldId id="1139" r:id="rId43"/>
    <p:sldId id="1146" r:id="rId44"/>
    <p:sldId id="1147" r:id="rId45"/>
    <p:sldId id="1141" r:id="rId46"/>
    <p:sldId id="1148" r:id="rId47"/>
    <p:sldId id="1140" r:id="rId48"/>
    <p:sldId id="4188" r:id="rId49"/>
    <p:sldId id="1149" r:id="rId50"/>
    <p:sldId id="1155" r:id="rId51"/>
    <p:sldId id="1158" r:id="rId52"/>
    <p:sldId id="1142" r:id="rId53"/>
    <p:sldId id="1143" r:id="rId54"/>
    <p:sldId id="1157" r:id="rId55"/>
    <p:sldId id="4189" r:id="rId56"/>
    <p:sldId id="1154" r:id="rId57"/>
    <p:sldId id="1156" r:id="rId58"/>
    <p:sldId id="295" r:id="rId5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7"/>
    <p:restoredTop sz="82808"/>
  </p:normalViewPr>
  <p:slideViewPr>
    <p:cSldViewPr snapToGrid="0">
      <p:cViewPr varScale="1">
        <p:scale>
          <a:sx n="104" d="100"/>
          <a:sy n="104" d="100"/>
        </p:scale>
        <p:origin x="1296" y="200"/>
      </p:cViewPr>
      <p:guideLst>
        <p:guide orient="horz" pos="2228"/>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2024/9/1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56454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458758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4CBF7-3E2E-29A4-DB48-B730A63F9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FE64C-9EDE-CF30-5BF2-9431A88F5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7F2179-F7E9-F831-2394-18FA86FE20A7}"/>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EEFEC90E-7363-9B3B-1F64-3BA1444BA381}"/>
              </a:ext>
            </a:extLst>
          </p:cNvPr>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12338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1E39E-B10E-F133-2C79-BBBB4C6171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B9B5B-21D3-175D-1465-8F6E037B4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E715BF-DF2E-93A9-B3C8-01EA2467136F}"/>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4D0C0912-EA2F-C9F2-BA6F-E92431D8D741}"/>
              </a:ext>
            </a:extLst>
          </p:cNvPr>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745122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71CBA-C27F-55B8-0C0C-2B78FD9B6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C06BF-7B5B-DA64-8F3D-4D513D3FF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FEDCF-B40D-AE1C-8B96-660867182CEA}"/>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23F4E0CD-9DCC-ACDB-2E39-2A8B9B6F5742}"/>
              </a:ext>
            </a:extLst>
          </p:cNvPr>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490011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39854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574371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132037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198438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113938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192291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358308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自然语言处理经过近</a:t>
            </a:r>
            <a:r>
              <a:rPr lang="en-US" altLang="zh-CN" sz="1200" kern="0" dirty="0">
                <a:effectLst/>
                <a:latin typeface="宋体" panose="02010600030101010101" pitchFamily="2" charset="-122"/>
                <a:ea typeface="等线" panose="02010600030101010101" pitchFamily="2" charset="-122"/>
                <a:cs typeface="宋体" panose="02010600030101010101" pitchFamily="2" charset="-122"/>
              </a:rPr>
              <a:t>70</a:t>
            </a: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年的发展，历经</a:t>
            </a:r>
            <a:r>
              <a:rPr lang="en-US" altLang="zh-CN" sz="1200" kern="0" dirty="0">
                <a:effectLst/>
                <a:latin typeface="等线" panose="02010600030101010101" pitchFamily="2" charset="-122"/>
                <a:ea typeface="宋体" panose="02010600030101010101" pitchFamily="2" charset="-122"/>
                <a:cs typeface="宋体" panose="02010600030101010101" pitchFamily="2" charset="-122"/>
              </a:rPr>
              <a:t>4</a:t>
            </a: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代变革，分别是*</a:t>
            </a:r>
            <a:r>
              <a:rPr lang="en-US" altLang="zh-CN" sz="1200" kern="0" dirty="0">
                <a:effectLst/>
                <a:latin typeface="等线" panose="02010600030101010101" pitchFamily="2" charset="-122"/>
                <a:ea typeface="宋体" panose="02010600030101010101" pitchFamily="2" charset="-122"/>
                <a:cs typeface="宋体" panose="02010600030101010101" pitchFamily="2" charset="-122"/>
              </a:rPr>
              <a:t>1950</a:t>
            </a: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年到</a:t>
            </a:r>
            <a:r>
              <a:rPr lang="en-US" altLang="zh-CN" sz="1200" kern="0" dirty="0">
                <a:effectLst/>
                <a:latin typeface="等线" panose="02010600030101010101" pitchFamily="2" charset="-122"/>
                <a:ea typeface="宋体" panose="02010600030101010101" pitchFamily="2" charset="-122"/>
                <a:cs typeface="宋体" panose="02010600030101010101" pitchFamily="2" charset="-122"/>
              </a:rPr>
              <a:t>1990</a:t>
            </a: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年的）专家系统模型，（</a:t>
            </a:r>
            <a:r>
              <a:rPr lang="en-US" altLang="zh-CN" sz="1200" kern="0" dirty="0">
                <a:effectLst/>
                <a:latin typeface="等线" panose="02010600030101010101" pitchFamily="2" charset="-122"/>
                <a:ea typeface="宋体" panose="02010600030101010101" pitchFamily="2" charset="-122"/>
                <a:cs typeface="宋体" panose="02010600030101010101" pitchFamily="2" charset="-122"/>
              </a:rPr>
              <a:t>1990</a:t>
            </a: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年到</a:t>
            </a:r>
            <a:r>
              <a:rPr lang="en-US" altLang="zh-CN" sz="1200" kern="0" dirty="0">
                <a:effectLst/>
                <a:latin typeface="等线" panose="02010600030101010101" pitchFamily="2" charset="-122"/>
                <a:ea typeface="宋体" panose="02010600030101010101" pitchFamily="2" charset="-122"/>
                <a:cs typeface="宋体" panose="02010600030101010101" pitchFamily="2" charset="-122"/>
              </a:rPr>
              <a:t>1995</a:t>
            </a: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年）以支持向量机为代表的浅层机器学习算法，（</a:t>
            </a:r>
            <a:r>
              <a:rPr lang="en-US" altLang="zh-CN" sz="1200" kern="0" dirty="0">
                <a:effectLst/>
                <a:latin typeface="等线" panose="02010600030101010101" pitchFamily="2" charset="-122"/>
                <a:ea typeface="宋体" panose="02010600030101010101" pitchFamily="2" charset="-122"/>
                <a:cs typeface="宋体" panose="02010600030101010101" pitchFamily="2" charset="-122"/>
              </a:rPr>
              <a:t>2010</a:t>
            </a: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年开始（以</a:t>
            </a:r>
            <a:r>
              <a:rPr lang="en-US" altLang="zh-CN" sz="1200" kern="0" dirty="0">
                <a:effectLst/>
                <a:latin typeface="等线" panose="02010600030101010101" pitchFamily="2" charset="-122"/>
                <a:ea typeface="宋体" panose="02010600030101010101" pitchFamily="2" charset="-122"/>
                <a:cs typeface="宋体" panose="02010600030101010101" pitchFamily="2" charset="-122"/>
              </a:rPr>
              <a:t>word2vec</a:t>
            </a: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为代表的深度学习算法。目前，</a:t>
            </a:r>
            <a:r>
              <a:rPr lang="zh-CN" altLang="en-US" sz="2800" dirty="0"/>
              <a:t>自然语言处理</a:t>
            </a:r>
            <a:r>
              <a:rPr lang="zh-CN" altLang="en-US" sz="1200" kern="0" dirty="0">
                <a:effectLst/>
                <a:latin typeface="等线" panose="02010600030101010101" pitchFamily="2" charset="-122"/>
                <a:ea typeface="宋体" panose="02010600030101010101" pitchFamily="2" charset="-122"/>
                <a:cs typeface="宋体" panose="02010600030101010101" pitchFamily="2" charset="-122"/>
              </a:rPr>
              <a:t>已进入到大规模预训练模型时代，主流模型参数规模已达到百亿乃至千亿。</a:t>
            </a:r>
            <a:endParaRPr lang="en-US" altLang="zh-CN" sz="1000" b="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427142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94063-2480-5510-6883-5F6E2AC85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7CB915-6D84-E980-EFC8-ED3CE31EF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F26D0-C4A2-FD08-E9F4-12310B999C3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BAE940C3-EC54-74D7-16B6-86B48DDF8957}"/>
              </a:ext>
            </a:extLst>
          </p:cNvPr>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009291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4149641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698900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496436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11686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449161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1751413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498914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084526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127487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908016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A0B25-D95C-FBDB-47BB-0578D79C43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36422-F35C-B5EE-E8A2-9006239A5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3B98F2-DBC8-FB62-5EF3-C2A1FD8556D0}"/>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EB803411-8A82-3949-9310-17332AF4208F}"/>
              </a:ext>
            </a:extLst>
          </p:cNvPr>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717369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500594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23</a:t>
            </a:r>
            <a:r>
              <a:rPr lang="zh-CN" altLang="en-US" dirty="0"/>
              <a:t>年出版教材前增加了部分大模型哦内容</a:t>
            </a:r>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1815423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1645786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2900896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900896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46E3-C672-0FBD-C7DF-B772C1FEA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011F07-E380-FFFD-B37F-E0FD4E81F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E78BFE-BC01-8717-C36D-0F2AC6191022}"/>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BF4352BD-BABE-FF1F-EFA0-E3DCC4D88B51}"/>
              </a:ext>
            </a:extLst>
          </p:cNvPr>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466229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8190820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76111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59370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645786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1594365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617380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407806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124523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9/1/24</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9/1/24</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9/1/24</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9/1/24</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9/1/24</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9/1/24</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9/1/24</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9/1/24</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9/1/24</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9/1/24</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9/1/24</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9/1/24</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9/1/24</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9/1/24</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9/1/24</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9/1/24</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9/1/24</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9/1/24</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9/1/24</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9/1/24</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9/1/24</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9/1/24</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9/1/24</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9/1/24</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9/1/24</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9/1/24</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9/1/24</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9/1/24</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9/1/24</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9/1/24</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9/1/24</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9/1/24</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9/1/24</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9/1/24</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9/1/24</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9/1/24</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9/1/24</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9/1/24</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9/1/24</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9/1/24</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9/1/24</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9/1/24</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9/1/24</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9/1/24</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9/1/24</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9/1/24</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9/1/24</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9/1/24</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9/1/24</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9/1/24</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9/1/24</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9/1/24</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9/1/24</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9/1/24</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9/1/24</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9/1/24</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9/1/24</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9/1/24</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9/1/24</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9/1/24</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9/1/24</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9/1/24</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9/1/24</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9/1/24</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9/1/24</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9/1/24</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9/1/24</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9/1/24</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9/1/24</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9/1/24</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9/1/24</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9/1/24</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9/1/24</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9/1/24</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9/1/24</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9/1/24</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9/1/24</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9/1/24</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9/1/24</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9/1/24</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9/1/24</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9/1/24</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9/1/24</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9/1/24</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9/1/24</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9/1/24</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9/1/24</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9/1/24</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9/1/24</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9/1/24</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9/1/24</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9/1/24</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9/1/24</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9/1/24</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9/1/24</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9/1/24</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9/1/24</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9/1/24</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9/1/24</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9/1/24</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9/1/24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9/1/24</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9/1/24</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9/1/24</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9/1/24</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9/1/24</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9/1/24</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9/1/24</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9/1/24</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9/1/24</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9/1/24</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9/1/24</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9/1/24</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9/1/24</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9/1/24</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9/1/24</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9/1/24</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9/1/24</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9/1/24</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9/1/24</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9/1/24</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9/1/24</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9/1/24</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9/1/24</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9/1/24</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9/1/24</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9/1/24</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9/1/24</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9/1/24</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9/1/24</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9/1/24</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9/1/24</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9/1/24</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9/1/24</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9/1/24</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9/1/24</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9/1/24</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9/1/24</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9/1/24</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9/1/24</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9/1/24</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9/1/24</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9/1/24</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9/1/24</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9/1/24</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1.png"/><Relationship Id="rId4" Type="http://schemas.openxmlformats.org/officeDocument/2006/relationships/image" Target="../media/image10.tiff"/></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342421"/>
            <a:ext cx="12191999"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400" b="1" dirty="0">
                <a:solidFill>
                  <a:srgbClr val="FFFFFF"/>
                </a:solidFill>
                <a:latin typeface="KaiTi_GB2312" panose="02010609030101010101" pitchFamily="49" charset="-122"/>
                <a:ea typeface="KaiTi_GB2312" panose="02010609030101010101" pitchFamily="49" charset="-122"/>
              </a:rPr>
              <a:t>第一章 绪论</a:t>
            </a:r>
            <a:endParaRPr lang="zh-CN" altLang="en-CN" sz="3600" b="1" dirty="0">
              <a:solidFill>
                <a:srgbClr val="FFFFFF"/>
              </a:solidFill>
              <a:latin typeface="KaiTi_GB2312" panose="02010609030101010101" pitchFamily="49" charset="-122"/>
              <a:ea typeface="KaiTi_GB2312" panose="02010609030101010101" pitchFamily="49"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2047747" y="958232"/>
            <a:ext cx="8402593" cy="2177776"/>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zh-CN" altLang="en-CN" sz="4800" b="1" dirty="0">
                <a:solidFill>
                  <a:srgbClr val="FFFFFF"/>
                </a:solidFill>
                <a:latin typeface="微软雅黑" panose="020B0503020204020204" pitchFamily="34" charset="-122"/>
                <a:ea typeface="微软雅黑" panose="020B0503020204020204" pitchFamily="34" charset="-122"/>
              </a:rPr>
              <a:t>自然</a:t>
            </a:r>
            <a:r>
              <a:rPr lang="zh-CN" altLang="en-US" sz="4800" b="1" dirty="0">
                <a:solidFill>
                  <a:srgbClr val="FFFFFF"/>
                </a:solidFill>
                <a:latin typeface="微软雅黑" panose="020B0503020204020204" pitchFamily="34" charset="-122"/>
                <a:ea typeface="微软雅黑" panose="020B0503020204020204" pitchFamily="34" charset="-122"/>
              </a:rPr>
              <a:t>语言处理</a:t>
            </a:r>
            <a:endParaRPr lang="en-US" altLang="zh-CN" sz="4800" b="1" dirty="0">
              <a:solidFill>
                <a:srgbClr val="FFFFFF"/>
              </a:solidFill>
              <a:latin typeface="微软雅黑" panose="020B0503020204020204" pitchFamily="34" charset="-122"/>
              <a:ea typeface="微软雅黑" panose="020B0503020204020204" pitchFamily="34" charset="-122"/>
            </a:endParaRPr>
          </a:p>
          <a:p>
            <a:pPr algn="ctr">
              <a:lnSpc>
                <a:spcPct val="150000"/>
              </a:lnSpc>
            </a:pPr>
            <a:r>
              <a:rPr lang="zh-CN" altLang="en-US" sz="4800" b="1" dirty="0">
                <a:solidFill>
                  <a:srgbClr val="FFFFFF"/>
                </a:solidFill>
                <a:latin typeface="微软雅黑" panose="020B0503020204020204" pitchFamily="34" charset="-122"/>
                <a:ea typeface="微软雅黑" panose="020B0503020204020204" pitchFamily="34" charset="-122"/>
              </a:rPr>
              <a:t>自然语言处理与知识表示</a:t>
            </a:r>
            <a:endParaRPr lang="en-US" altLang="zh-CN" sz="4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251018"/>
          </a:xfrm>
          <a:prstGeom prst="rect">
            <a:avLst/>
          </a:prstGeom>
          <a:noFill/>
        </p:spPr>
        <p:txBody>
          <a:bodyPr wrap="square">
            <a:spAutoFit/>
          </a:bodyPr>
          <a:lstStyle/>
          <a:p>
            <a:pPr algn="just">
              <a:lnSpc>
                <a:spcPct val="150000"/>
              </a:lnSpc>
            </a:pPr>
            <a:r>
              <a:rPr lang="zh-CN" altLang="en-US" sz="3200" b="1" dirty="0">
                <a:effectLst/>
                <a:latin typeface="Microsoft YaHei" panose="020B0503020204020204" pitchFamily="34" charset="-122"/>
                <a:ea typeface="Microsoft YaHei" panose="020B0503020204020204" pitchFamily="34" charset="-122"/>
              </a:rPr>
              <a:t>基于机器学习和数据驱动</a:t>
            </a:r>
            <a:endParaRPr lang="en-US" altLang="zh-CN" sz="3200" b="1"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1989</a:t>
            </a:r>
            <a:r>
              <a:rPr lang="zh-CN" altLang="en-US" sz="2400" dirty="0">
                <a:latin typeface="Microsoft YaHei" panose="020B0503020204020204" pitchFamily="34" charset="-122"/>
                <a:ea typeface="Microsoft YaHei" panose="020B0503020204020204" pitchFamily="34" charset="-122"/>
              </a:rPr>
              <a:t>年机器翻译任务中引入语料库方法</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25000"/>
              </a:lnSpc>
              <a:spcBef>
                <a:spcPts val="24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朴素贝叶斯、</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近邻</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支撑向量机</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最大熵模型</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神经网络</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条件随机场</a:t>
            </a:r>
            <a:r>
              <a:rPr lang="en-US" sz="2400" dirty="0">
                <a:latin typeface="Microsoft YaHei" panose="020B0503020204020204" pitchFamily="34" charset="-122"/>
                <a:ea typeface="Microsoft YaHei" panose="020B0503020204020204" pitchFamily="34" charset="-122"/>
              </a:rPr>
              <a:t>、</a:t>
            </a:r>
            <a:br>
              <a:rPr lang="en-US" sz="2400" dirty="0">
                <a:latin typeface="Microsoft YaHei" panose="020B0503020204020204" pitchFamily="34" charset="-122"/>
                <a:ea typeface="Microsoft YaHei" panose="020B0503020204020204" pitchFamily="34" charset="-122"/>
              </a:rPr>
            </a:br>
            <a:r>
              <a:rPr lang="zh-CN" altLang="en-US" sz="2400" dirty="0">
                <a:latin typeface="Microsoft YaHei" panose="020B0503020204020204" pitchFamily="34" charset="-122"/>
                <a:ea typeface="Microsoft YaHei" panose="020B0503020204020204" pitchFamily="34" charset="-122"/>
              </a:rPr>
              <a:t>感知机等方法</a:t>
            </a:r>
            <a:br>
              <a:rPr lang="en-US" sz="2400" dirty="0"/>
            </a:br>
            <a:endParaRPr lang="zh-CN" altLang="en-US" sz="2400"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03D7D563-6AE2-A983-FB46-EF9B7EE8531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9580BDAC-6ECD-EB6B-D8C0-CE6B9019C66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F9B48DAF-9D46-FAC7-731D-F31A7A7A02A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67D7EAAD-33B3-664A-1087-94D19F6DF876}"/>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546A26C4-3C16-E765-8D8C-A943D0068BD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55CC14E6-5840-9910-B713-0B6ED4BC1AC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DD22E584-F0B7-E178-F81E-ADB29A2A18B0}"/>
              </a:ext>
            </a:extLst>
          </p:cNvPr>
          <p:cNvSpPr>
            <a:spLocks noChangeArrowheads="1"/>
          </p:cNvSpPr>
          <p:nvPr/>
        </p:nvSpPr>
        <p:spPr bwMode="auto">
          <a:xfrm>
            <a:off x="1248742" y="408136"/>
            <a:ext cx="59362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20</a:t>
            </a:r>
            <a:r>
              <a:rPr lang="zh-CN" altLang="en-US" sz="2400" b="1" dirty="0">
                <a:solidFill>
                  <a:schemeClr val="bg1"/>
                </a:solidFill>
                <a:latin typeface="微软雅黑" panose="020B0503020204020204" pitchFamily="34" charset="-122"/>
                <a:ea typeface="微软雅黑" panose="020B0503020204020204" pitchFamily="34" charset="-122"/>
              </a:rPr>
              <a:t>世纪</a:t>
            </a:r>
            <a:r>
              <a:rPr lang="en-US" altLang="zh-CN" sz="2400" b="1" dirty="0">
                <a:solidFill>
                  <a:schemeClr val="bg1"/>
                </a:solidFill>
                <a:latin typeface="微软雅黑" panose="020B0503020204020204" pitchFamily="34" charset="-122"/>
                <a:ea typeface="微软雅黑" panose="020B0503020204020204" pitchFamily="34" charset="-122"/>
              </a:rPr>
              <a:t>90</a:t>
            </a:r>
            <a:r>
              <a:rPr lang="zh-CN" altLang="en-US" sz="2400" b="1" dirty="0">
                <a:solidFill>
                  <a:schemeClr val="bg1"/>
                </a:solidFill>
                <a:latin typeface="微软雅黑" panose="020B0503020204020204" pitchFamily="34" charset="-122"/>
                <a:ea typeface="微软雅黑" panose="020B0503020204020204" pitchFamily="34" charset="-122"/>
              </a:rPr>
              <a:t>年代到</a:t>
            </a:r>
            <a:r>
              <a:rPr lang="en-US" altLang="zh-CN" sz="2400" b="1" dirty="0">
                <a:solidFill>
                  <a:schemeClr val="bg1"/>
                </a:solidFill>
                <a:latin typeface="微软雅黑" panose="020B0503020204020204" pitchFamily="34" charset="-122"/>
                <a:ea typeface="微软雅黑" panose="020B0503020204020204" pitchFamily="34" charset="-122"/>
              </a:rPr>
              <a:t>21</a:t>
            </a:r>
            <a:r>
              <a:rPr lang="zh-CN" altLang="en-US" sz="2400" b="1" dirty="0">
                <a:solidFill>
                  <a:schemeClr val="bg1"/>
                </a:solidFill>
                <a:latin typeface="微软雅黑" panose="020B0503020204020204" pitchFamily="34" charset="-122"/>
                <a:ea typeface="微软雅黑" panose="020B0503020204020204" pitchFamily="34" charset="-122"/>
              </a:rPr>
              <a:t>世纪初的经验主义时代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265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789901"/>
          </a:xfrm>
          <a:prstGeom prst="rect">
            <a:avLst/>
          </a:prstGeom>
          <a:noFill/>
        </p:spPr>
        <p:txBody>
          <a:bodyPr wrap="square">
            <a:spAutoFit/>
          </a:bodyPr>
          <a:lstStyle/>
          <a:p>
            <a:pPr algn="just">
              <a:lnSpc>
                <a:spcPct val="150000"/>
              </a:lnSpc>
            </a:pPr>
            <a:r>
              <a:rPr lang="zh-CN" altLang="en-US" sz="3200" b="1" dirty="0">
                <a:effectLst/>
                <a:latin typeface="Microsoft YaHei" panose="020B0503020204020204" pitchFamily="34" charset="-122"/>
                <a:ea typeface="Microsoft YaHei" panose="020B0503020204020204" pitchFamily="34" charset="-122"/>
              </a:rPr>
              <a:t>深度神经</a:t>
            </a:r>
            <a:r>
              <a:rPr lang="zh-CN" altLang="en-US" sz="3200" b="1" dirty="0">
                <a:latin typeface="Microsoft YaHei" panose="020B0503020204020204" pitchFamily="34" charset="-122"/>
                <a:ea typeface="Microsoft YaHei" panose="020B0503020204020204" pitchFamily="34" charset="-122"/>
              </a:rPr>
              <a:t>网络</a:t>
            </a:r>
            <a:r>
              <a:rPr lang="en-US" altLang="zh-CN" sz="3200" b="1" dirty="0">
                <a:latin typeface="Microsoft YaHei" panose="020B0503020204020204" pitchFamily="34" charset="-122"/>
                <a:ea typeface="Microsoft YaHei" panose="020B0503020204020204" pitchFamily="34" charset="-122"/>
              </a:rPr>
              <a:t>+</a:t>
            </a:r>
            <a:r>
              <a:rPr lang="zh-CN" altLang="en-US" sz="3200" b="1" dirty="0">
                <a:latin typeface="Microsoft YaHei" panose="020B0503020204020204" pitchFamily="34" charset="-122"/>
                <a:ea typeface="Microsoft YaHei" panose="020B0503020204020204" pitchFamily="34" charset="-122"/>
              </a:rPr>
              <a:t>向量表示</a:t>
            </a:r>
            <a:endParaRPr lang="en-US" altLang="zh-CN" sz="3200" b="1"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2006</a:t>
            </a:r>
            <a:r>
              <a:rPr lang="zh-CN" altLang="en-US" sz="2400" dirty="0">
                <a:latin typeface="Microsoft YaHei" panose="020B0503020204020204" pitchFamily="34" charset="-122"/>
                <a:ea typeface="Microsoft YaHei" panose="020B0503020204020204" pitchFamily="34" charset="-122"/>
              </a:rPr>
              <a:t>年基于深度信念网络（</a:t>
            </a:r>
            <a:r>
              <a:rPr lang="en-US" altLang="zh-CN" sz="2400" dirty="0">
                <a:latin typeface="Microsoft YaHei" panose="020B0503020204020204" pitchFamily="34" charset="-122"/>
                <a:ea typeface="Microsoft YaHei" panose="020B0503020204020204" pitchFamily="34" charset="-122"/>
              </a:rPr>
              <a:t>Deep Belief Networks, DBN</a:t>
            </a:r>
            <a:r>
              <a:rPr lang="zh-CN" altLang="en-US" sz="2400" dirty="0">
                <a:latin typeface="Microsoft YaHei" panose="020B0503020204020204" pitchFamily="34" charset="-122"/>
                <a:ea typeface="Microsoft YaHei" panose="020B0503020204020204" pitchFamily="34" charset="-122"/>
              </a:rPr>
              <a:t>）方法</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2011</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《Natural language processing (almost) from scratch》</a:t>
            </a:r>
          </a:p>
          <a:p>
            <a:pPr marL="457200" indent="-457200">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2014 </a:t>
            </a:r>
            <a:r>
              <a:rPr lang="zh-CN" altLang="en-US" sz="2400" dirty="0">
                <a:latin typeface="Microsoft YaHei" panose="020B0503020204020204" pitchFamily="34" charset="-122"/>
                <a:ea typeface="Microsoft YaHei" panose="020B0503020204020204" pitchFamily="34" charset="-122"/>
              </a:rPr>
              <a:t>年 </a:t>
            </a:r>
            <a:r>
              <a:rPr lang="en-US" sz="2400" dirty="0">
                <a:latin typeface="Microsoft YaHei" panose="020B0503020204020204" pitchFamily="34" charset="-122"/>
                <a:ea typeface="Microsoft YaHei" panose="020B0503020204020204" pitchFamily="34" charset="-122"/>
              </a:rPr>
              <a:t>Seq2Seq（</a:t>
            </a:r>
            <a:r>
              <a:rPr lang="zh-CN" altLang="en-US" sz="2400" dirty="0">
                <a:latin typeface="Microsoft YaHei" panose="020B0503020204020204" pitchFamily="34" charset="-122"/>
                <a:ea typeface="Microsoft YaHei" panose="020B0503020204020204" pitchFamily="34" charset="-122"/>
              </a:rPr>
              <a:t>序列到序列）的模型在机器翻译任务上取得了非常好的效果，并且完全不依赖任何人工特征</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25000"/>
              </a:lnSpc>
              <a:spcBef>
                <a:spcPts val="24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循环神经网络</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长短时记忆网络</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递归神经网络</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卷积神经网络</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图神经网络等</a:t>
            </a:r>
            <a:br>
              <a:rPr lang="en-US" sz="2400" dirty="0">
                <a:latin typeface="Microsoft YaHei" panose="020B0503020204020204" pitchFamily="34" charset="-122"/>
                <a:ea typeface="Microsoft YaHei" panose="020B0503020204020204" pitchFamily="34" charset="-122"/>
              </a:rPr>
            </a:br>
            <a:endParaRPr lang="zh-CN" altLang="en-US" sz="2400"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8D48133-A76D-2ED9-E78D-544551D5A76E}"/>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CF98A5C2-BC96-5F45-DAC4-91F184BF5FE8}"/>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4921F9F5-B2F1-E7E3-C5BF-0C080A80DA9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FD19BB09-F7F5-E9C4-42A2-CE1BD7D5E325}"/>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B8D376D-A464-C59C-C364-AF5918DD206A}"/>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DFC7CFD7-033A-9EA0-CD94-E5B89F942ABA}"/>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8871EAFB-0A73-B977-598C-AFB079BC0223}"/>
              </a:ext>
            </a:extLst>
          </p:cNvPr>
          <p:cNvSpPr>
            <a:spLocks noChangeArrowheads="1"/>
          </p:cNvSpPr>
          <p:nvPr/>
        </p:nvSpPr>
        <p:spPr bwMode="auto">
          <a:xfrm>
            <a:off x="1248742" y="408136"/>
            <a:ext cx="37112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2006</a:t>
            </a:r>
            <a:r>
              <a:rPr lang="zh-CN" altLang="en-US" sz="2400" b="1" dirty="0">
                <a:solidFill>
                  <a:schemeClr val="bg1"/>
                </a:solidFill>
                <a:latin typeface="微软雅黑" panose="020B0503020204020204" pitchFamily="34" charset="-122"/>
                <a:ea typeface="微软雅黑" panose="020B0503020204020204" pitchFamily="34" charset="-122"/>
              </a:rPr>
              <a:t>年开始深度学习时代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371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328236"/>
          </a:xfrm>
          <a:prstGeom prst="rect">
            <a:avLst/>
          </a:prstGeom>
          <a:noFill/>
        </p:spPr>
        <p:txBody>
          <a:bodyPr wrap="square">
            <a:spAutoFit/>
          </a:bodyPr>
          <a:lstStyle/>
          <a:p>
            <a:pPr algn="just">
              <a:lnSpc>
                <a:spcPct val="150000"/>
              </a:lnSpc>
            </a:pPr>
            <a:r>
              <a:rPr lang="zh-CN" altLang="en-US" sz="3200" b="1" dirty="0">
                <a:effectLst/>
                <a:latin typeface="Microsoft YaHei" panose="020B0503020204020204" pitchFamily="34" charset="-122"/>
                <a:ea typeface="Microsoft YaHei" panose="020B0503020204020204" pitchFamily="34" charset="-122"/>
              </a:rPr>
              <a:t>超大规模语言模型</a:t>
            </a:r>
            <a:endParaRPr lang="en-US" altLang="zh-CN" sz="3200" b="1"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2018</a:t>
            </a:r>
            <a:r>
              <a:rPr lang="zh-CN" altLang="en-US" sz="2400" dirty="0">
                <a:latin typeface="Microsoft YaHei" panose="020B0503020204020204" pitchFamily="34" charset="-122"/>
                <a:ea typeface="Microsoft YaHei" panose="020B0503020204020204" pitchFamily="34" charset="-122"/>
              </a:rPr>
              <a:t>年</a:t>
            </a:r>
            <a:r>
              <a:rPr lang="zh-CN" altLang="en-CN" sz="2400" dirty="0">
                <a:latin typeface="Microsoft YaHei" panose="020B0503020204020204" pitchFamily="34" charset="-122"/>
                <a:ea typeface="Microsoft YaHei" panose="020B0503020204020204" pitchFamily="34" charset="-122"/>
              </a:rPr>
              <a:t>上下</a:t>
            </a:r>
            <a:r>
              <a:rPr lang="zh-CN" altLang="en-US" sz="2400" dirty="0">
                <a:latin typeface="Microsoft YaHei" panose="020B0503020204020204" pitchFamily="34" charset="-122"/>
                <a:ea typeface="Microsoft YaHei" panose="020B0503020204020204" pitchFamily="34" charset="-122"/>
              </a:rPr>
              <a:t>文相关的文本表示方法</a:t>
            </a:r>
            <a:r>
              <a:rPr lang="en-US" altLang="zh-CN" sz="2400" dirty="0" err="1">
                <a:latin typeface="Microsoft YaHei" panose="020B0503020204020204" pitchFamily="34" charset="-122"/>
                <a:ea typeface="Microsoft YaHei" panose="020B0503020204020204" pitchFamily="34" charset="-122"/>
              </a:rPr>
              <a:t>ELMo</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25000"/>
              </a:lnSpc>
              <a:spcBef>
                <a:spcPts val="2400"/>
              </a:spcBef>
              <a:buFont typeface="Arial" panose="020B0604020202020204" pitchFamily="34" charset="0"/>
              <a:buChar char="•"/>
            </a:pPr>
            <a:r>
              <a:rPr lang="en-US"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XLNet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ERNIE</a:t>
            </a:r>
            <a:r>
              <a:rPr lang="zh-CN" altLang="en-US" sz="2400" dirty="0">
                <a:latin typeface="Microsoft YaHei" panose="020B0503020204020204" pitchFamily="34" charset="-122"/>
                <a:ea typeface="Microsoft YaHei" panose="020B0503020204020204" pitchFamily="34" charset="-122"/>
              </a:rPr>
              <a:t>等预训练微调范式</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GPT3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Palm</a:t>
            </a:r>
            <a:r>
              <a:rPr lang="zh-CN" altLang="en-US" sz="2400" dirty="0">
                <a:latin typeface="Microsoft YaHei" panose="020B0503020204020204" pitchFamily="34" charset="-122"/>
                <a:ea typeface="Microsoft YaHei" panose="020B0503020204020204" pitchFamily="34" charset="-122"/>
              </a:rPr>
              <a:t>等超大规模语言模型</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等大语言模型</a:t>
            </a:r>
            <a:br>
              <a:rPr lang="en-US" sz="2400" dirty="0"/>
            </a:br>
            <a:endParaRPr lang="zh-CN" altLang="en-US" sz="2400"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05DA6F2-6558-2630-6A75-87291DE2F2C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BEFA07D-EC4D-AE50-BB35-9B88A47F7DB4}"/>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2FF357AA-F3D1-76EB-ECF0-E5E3624282E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50C0665F-9983-29EA-8C77-ABB41A3531E6}"/>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BD42FA18-5D6C-C0A2-630A-7588E7AB13DA}"/>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1033AE6F-2681-B4FA-463D-9D05A3FCB530}"/>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D4966035-F948-7987-7ED0-11D749D12F5D}"/>
              </a:ext>
            </a:extLst>
          </p:cNvPr>
          <p:cNvSpPr>
            <a:spLocks noChangeArrowheads="1"/>
          </p:cNvSpPr>
          <p:nvPr/>
        </p:nvSpPr>
        <p:spPr bwMode="auto">
          <a:xfrm>
            <a:off x="1248742" y="408136"/>
            <a:ext cx="2787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2018</a:t>
            </a:r>
            <a:r>
              <a:rPr lang="zh-CN" altLang="en-US" sz="2400" b="1" dirty="0">
                <a:solidFill>
                  <a:schemeClr val="bg1"/>
                </a:solidFill>
                <a:latin typeface="微软雅黑" panose="020B0503020204020204" pitchFamily="34" charset="-122"/>
                <a:ea typeface="微软雅黑" panose="020B0503020204020204" pitchFamily="34" charset="-122"/>
              </a:rPr>
              <a:t>年至今大模型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416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443125"/>
            <a:ext cx="11195049" cy="4128181"/>
          </a:xfrm>
          <a:prstGeom prst="rect">
            <a:avLst/>
          </a:prstGeom>
          <a:noFill/>
        </p:spPr>
        <p:txBody>
          <a:bodyPr wrap="square">
            <a:spAutoFit/>
          </a:bodyPr>
          <a:lstStyle/>
          <a:p>
            <a:pPr algn="just">
              <a:lnSpc>
                <a:spcPct val="125000"/>
              </a:lnSpc>
            </a:pPr>
            <a:r>
              <a:rPr lang="zh-CN" altLang="en-US" sz="2800" dirty="0">
                <a:effectLst/>
                <a:latin typeface="Microsoft YaHei" panose="020B0503020204020204" pitchFamily="34" charset="-122"/>
                <a:ea typeface="Microsoft YaHei" panose="020B0503020204020204" pitchFamily="34" charset="-122"/>
              </a:rPr>
              <a:t>自然语言处理的</a:t>
            </a:r>
            <a:r>
              <a:rPr lang="zh-CN" altLang="en-US" sz="2800" b="1" dirty="0">
                <a:effectLst/>
                <a:latin typeface="Microsoft YaHei" panose="020B0503020204020204" pitchFamily="34" charset="-122"/>
                <a:ea typeface="Microsoft YaHei" panose="020B0503020204020204" pitchFamily="34" charset="-122"/>
              </a:rPr>
              <a:t>研究内容十分庞杂</a:t>
            </a:r>
            <a:endParaRPr lang="en-US" altLang="zh-CN" sz="2800" b="1"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整体</a:t>
            </a:r>
            <a:r>
              <a:rPr lang="zh-CN" altLang="en-US" sz="2000" dirty="0">
                <a:latin typeface="Microsoft YaHei" panose="020B0503020204020204" pitchFamily="34" charset="-122"/>
                <a:ea typeface="Microsoft YaHei" panose="020B0503020204020204" pitchFamily="34" charset="-122"/>
              </a:rPr>
              <a:t>：基础算法研究和应用技术研究</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语言单位角度</a:t>
            </a:r>
            <a:r>
              <a:rPr lang="zh-CN" altLang="en-US" sz="2000" dirty="0">
                <a:latin typeface="Microsoft YaHei" panose="020B0503020204020204" pitchFamily="34" charset="-122"/>
                <a:ea typeface="Microsoft YaHei" panose="020B0503020204020204" pitchFamily="34" charset="-122"/>
              </a:rPr>
              <a:t>：字、词、短语、句子、段落以及篇章等不同粒度</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语言学研究角度</a:t>
            </a:r>
            <a:r>
              <a:rPr lang="zh-CN" altLang="en-US" sz="2000" dirty="0">
                <a:latin typeface="Microsoft YaHei" panose="020B0503020204020204" pitchFamily="34" charset="-122"/>
                <a:ea typeface="Microsoft YaHei" panose="020B0503020204020204" pitchFamily="34" charset="-122"/>
              </a:rPr>
              <a:t>：形态学、语法学、语义学、语用学等不同层面</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b="1" dirty="0">
                <a:latin typeface="Microsoft YaHei" panose="020B0503020204020204" pitchFamily="34" charset="-122"/>
                <a:ea typeface="Microsoft YaHei" panose="020B0503020204020204" pitchFamily="34" charset="-122"/>
              </a:rPr>
              <a:t>机器学习方法层面</a:t>
            </a:r>
            <a:r>
              <a:rPr lang="zh-CN" altLang="en-US" sz="2000" dirty="0">
                <a:latin typeface="Microsoft YaHei" panose="020B0503020204020204" pitchFamily="34" charset="-122"/>
                <a:ea typeface="Microsoft YaHei" panose="020B0503020204020204" pitchFamily="34" charset="-122"/>
              </a:rPr>
              <a:t>：有监督、无监督、半监督、强化学习等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pP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zh-CN" altLang="en-US" sz="2400" dirty="0">
                <a:effectLst/>
                <a:latin typeface="Microsoft YaHei" panose="020B0503020204020204" pitchFamily="34" charset="-122"/>
                <a:ea typeface="Microsoft YaHei" panose="020B0503020204020204" pitchFamily="34" charset="-122"/>
              </a:rPr>
              <a:t>自然语言处理研究与机器学习和语言学研究交织在一起，使得自然语言处理的研究内容涉及范围广，学科交叉度大</a:t>
            </a:r>
            <a:endParaRPr lang="zh-CN" altLang="en-US"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1381C5A5-F4CD-B011-81CD-701D7523079D}"/>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6FFE407C-7B50-3B7E-1FA2-56ACF63BF1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E466C56E-33AD-0E1E-CF12-78E8AA520183}"/>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17831894-2344-FE75-3891-1C0C8A55A2A4}"/>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B06BB0E-0555-3FB4-EF61-641C918EDA4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E73D85B6-A981-F479-F8E2-A78DBE31ECA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7ACAE0D3-B786-4F88-674F-0A2A4EDF867E}"/>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自然语言处理的主要研究内容</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5825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pic>
        <p:nvPicPr>
          <p:cNvPr id="4" name="Picture 3">
            <a:extLst>
              <a:ext uri="{FF2B5EF4-FFF2-40B4-BE49-F238E27FC236}">
                <a16:creationId xmlns:a16="http://schemas.microsoft.com/office/drawing/2014/main" id="{17DAB621-2389-EBD8-3A4A-8E9C7424A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661" y="1169312"/>
            <a:ext cx="9388678" cy="4998750"/>
          </a:xfrm>
          <a:prstGeom prst="rect">
            <a:avLst/>
          </a:prstGeom>
        </p:spPr>
      </p:pic>
      <p:sp>
        <p:nvSpPr>
          <p:cNvPr id="6" name="TextBox 5">
            <a:extLst>
              <a:ext uri="{FF2B5EF4-FFF2-40B4-BE49-F238E27FC236}">
                <a16:creationId xmlns:a16="http://schemas.microsoft.com/office/drawing/2014/main" id="{670AC5BD-9B10-6F67-370B-A5A9F81D0A2F}"/>
              </a:ext>
            </a:extLst>
          </p:cNvPr>
          <p:cNvSpPr txBox="1"/>
          <p:nvPr/>
        </p:nvSpPr>
        <p:spPr>
          <a:xfrm>
            <a:off x="3581401" y="6370368"/>
            <a:ext cx="6097978"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1.2 </a:t>
            </a:r>
            <a:r>
              <a:rPr lang="zh-CN" altLang="en-US" b="0" i="0" dirty="0">
                <a:effectLst/>
                <a:latin typeface="Microsoft YaHei" panose="020B0503020204020204" pitchFamily="34" charset="-122"/>
                <a:ea typeface="Microsoft YaHei" panose="020B0503020204020204" pitchFamily="34" charset="-122"/>
              </a:rPr>
              <a:t>自然语言处理主要研究内容</a:t>
            </a:r>
            <a:endParaRPr lang="en-CN" dirty="0">
              <a:latin typeface="Microsoft YaHei" panose="020B0503020204020204" pitchFamily="34" charset="-122"/>
              <a:ea typeface="Microsoft YaHei" panose="020B0503020204020204" pitchFamily="34" charset="-122"/>
            </a:endParaRPr>
          </a:p>
        </p:txBody>
      </p:sp>
      <p:sp>
        <p:nvSpPr>
          <p:cNvPr id="7" name="平行四边形 6">
            <a:extLst>
              <a:ext uri="{FF2B5EF4-FFF2-40B4-BE49-F238E27FC236}">
                <a16:creationId xmlns:a16="http://schemas.microsoft.com/office/drawing/2014/main" id="{7B9E7CDF-44CB-0C39-0DDE-CE1870D5CD77}"/>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平行四边形 7">
            <a:extLst>
              <a:ext uri="{FF2B5EF4-FFF2-40B4-BE49-F238E27FC236}">
                <a16:creationId xmlns:a16="http://schemas.microsoft.com/office/drawing/2014/main" id="{02802401-66EB-DCC9-1ECA-BD529FFF7BF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文本框 5">
            <a:extLst>
              <a:ext uri="{FF2B5EF4-FFF2-40B4-BE49-F238E27FC236}">
                <a16:creationId xmlns:a16="http://schemas.microsoft.com/office/drawing/2014/main" id="{6DAAAC15-5E45-D422-25E4-189A62DF3637}"/>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6332A771-9461-DEFB-6218-F7D47DFA8D47}"/>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8F1EFD47-B8B7-4D81-C421-34727D281FCE}"/>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D99D2E5C-8D9C-6673-E994-07AE49DAFD7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6D520BEA-A7AA-D595-ED8B-A54EE91C215D}"/>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自然语言处理的主要研究内容</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0208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D108-09B9-662F-2376-D3B13E278B3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8AF92E-71BA-1B4D-E329-86D18C45019E}"/>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7" name="平行四边形 6">
            <a:extLst>
              <a:ext uri="{FF2B5EF4-FFF2-40B4-BE49-F238E27FC236}">
                <a16:creationId xmlns:a16="http://schemas.microsoft.com/office/drawing/2014/main" id="{B5AB5116-7C70-67BD-9E2A-3F27C674E56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平行四边形 7">
            <a:extLst>
              <a:ext uri="{FF2B5EF4-FFF2-40B4-BE49-F238E27FC236}">
                <a16:creationId xmlns:a16="http://schemas.microsoft.com/office/drawing/2014/main" id="{1A61A1CD-B555-4562-99BA-43D314BB0D6E}"/>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文本框 5">
            <a:extLst>
              <a:ext uri="{FF2B5EF4-FFF2-40B4-BE49-F238E27FC236}">
                <a16:creationId xmlns:a16="http://schemas.microsoft.com/office/drawing/2014/main" id="{DF9C2CA3-B94B-5F89-88B7-B52B206E2E2E}"/>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EA21491F-75F8-816C-B663-1114C53FC233}"/>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74ED514-408C-F76D-8D6F-DA945B2C71A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2149531E-9558-B509-FF0B-6AE650F2CDA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8DD863CD-EB10-AB2E-3836-FD7B351FD892}"/>
              </a:ext>
            </a:extLst>
          </p:cNvPr>
          <p:cNvSpPr>
            <a:spLocks noChangeArrowheads="1"/>
          </p:cNvSpPr>
          <p:nvPr/>
        </p:nvSpPr>
        <p:spPr bwMode="auto">
          <a:xfrm>
            <a:off x="1248742" y="408136"/>
            <a:ext cx="3709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研究内容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结构与语义分析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FD1D8A14-6750-ACCA-8EB4-25ACFE1CA3CC}"/>
              </a:ext>
            </a:extLst>
          </p:cNvPr>
          <p:cNvSpPr/>
          <p:nvPr/>
        </p:nvSpPr>
        <p:spPr>
          <a:xfrm>
            <a:off x="729059" y="5525869"/>
            <a:ext cx="11005741" cy="646331"/>
          </a:xfrm>
          <a:prstGeom prst="rect">
            <a:avLst/>
          </a:prstGeom>
          <a:solidFill>
            <a:schemeClr val="accent1"/>
          </a:solidFill>
          <a:ln>
            <a:solidFill>
              <a:srgbClr val="00B0F0"/>
            </a:solidFill>
          </a:ln>
        </p:spPr>
        <p:txBody>
          <a:bodyPr wrap="square">
            <a:spAutoFit/>
          </a:bodyPr>
          <a:lstStyle/>
          <a:p>
            <a:pPr algn="ctr"/>
            <a:r>
              <a:rPr lang="ja-JP" altLang="en-US" sz="3600" b="1" dirty="0">
                <a:solidFill>
                  <a:schemeClr val="accent2"/>
                </a:solidFill>
                <a:latin typeface="Helvetica" pitchFamily="2" charset="0"/>
              </a:rPr>
              <a:t>自然语言理解的本质是结构预测</a:t>
            </a:r>
            <a:endParaRPr lang="ja-JP" altLang="en-US" sz="3600" b="1" dirty="0">
              <a:solidFill>
                <a:schemeClr val="accent2"/>
              </a:solidFill>
              <a:effectLst/>
              <a:latin typeface="Helvetica" pitchFamily="2" charset="0"/>
            </a:endParaRPr>
          </a:p>
        </p:txBody>
      </p:sp>
      <p:sp>
        <p:nvSpPr>
          <p:cNvPr id="4" name="内容占位符 2">
            <a:extLst>
              <a:ext uri="{FF2B5EF4-FFF2-40B4-BE49-F238E27FC236}">
                <a16:creationId xmlns:a16="http://schemas.microsoft.com/office/drawing/2014/main" id="{04F71092-A52B-5591-7C23-B40D5D6D6E5E}"/>
              </a:ext>
            </a:extLst>
          </p:cNvPr>
          <p:cNvSpPr txBox="1">
            <a:spLocks/>
          </p:cNvSpPr>
          <p:nvPr/>
        </p:nvSpPr>
        <p:spPr>
          <a:xfrm>
            <a:off x="477531" y="1066800"/>
            <a:ext cx="10679360" cy="846047"/>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a:latin typeface="Microsoft YaHei" panose="020B0503020204020204" pitchFamily="34" charset="-122"/>
                <a:ea typeface="Microsoft YaHei" panose="020B0503020204020204" pitchFamily="34" charset="-122"/>
              </a:rPr>
              <a:t>输入：</a:t>
            </a:r>
            <a:r>
              <a:rPr lang="zh-Hans" alt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救援队正组织力量接应灾民下山</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EC256D63-CC10-8529-192C-F7B6474FDF4F}"/>
              </a:ext>
            </a:extLst>
          </p:cNvPr>
          <p:cNvPicPr>
            <a:picLocks noChangeAspect="1"/>
          </p:cNvPicPr>
          <p:nvPr/>
        </p:nvPicPr>
        <p:blipFill>
          <a:blip r:embed="rId3"/>
          <a:stretch>
            <a:fillRect/>
          </a:stretch>
        </p:blipFill>
        <p:spPr>
          <a:xfrm>
            <a:off x="1902789" y="1853461"/>
            <a:ext cx="4265218" cy="3174927"/>
          </a:xfrm>
          <a:prstGeom prst="rect">
            <a:avLst/>
          </a:prstGeom>
        </p:spPr>
      </p:pic>
      <p:pic>
        <p:nvPicPr>
          <p:cNvPr id="6" name="Picture 5">
            <a:extLst>
              <a:ext uri="{FF2B5EF4-FFF2-40B4-BE49-F238E27FC236}">
                <a16:creationId xmlns:a16="http://schemas.microsoft.com/office/drawing/2014/main" id="{5FEAF749-0FC4-46D6-497C-F9FF71DDA04A}"/>
              </a:ext>
            </a:extLst>
          </p:cNvPr>
          <p:cNvPicPr>
            <a:picLocks noChangeAspect="1"/>
          </p:cNvPicPr>
          <p:nvPr/>
        </p:nvPicPr>
        <p:blipFill>
          <a:blip r:embed="rId4"/>
          <a:stretch>
            <a:fillRect/>
          </a:stretch>
        </p:blipFill>
        <p:spPr>
          <a:xfrm>
            <a:off x="6888088" y="2488539"/>
            <a:ext cx="4512310" cy="2336227"/>
          </a:xfrm>
          <a:prstGeom prst="rect">
            <a:avLst/>
          </a:prstGeom>
        </p:spPr>
      </p:pic>
      <p:sp>
        <p:nvSpPr>
          <p:cNvPr id="13" name="Rectangle 12">
            <a:extLst>
              <a:ext uri="{FF2B5EF4-FFF2-40B4-BE49-F238E27FC236}">
                <a16:creationId xmlns:a16="http://schemas.microsoft.com/office/drawing/2014/main" id="{4F69C9CC-5F62-A2C9-3EE9-69DCA4710DBE}"/>
              </a:ext>
            </a:extLst>
          </p:cNvPr>
          <p:cNvSpPr/>
          <p:nvPr/>
        </p:nvSpPr>
        <p:spPr>
          <a:xfrm>
            <a:off x="9618215" y="5587425"/>
            <a:ext cx="1860492" cy="584775"/>
          </a:xfrm>
          <a:prstGeom prst="rect">
            <a:avLst/>
          </a:prstGeom>
        </p:spPr>
        <p:txBody>
          <a:bodyPr wrap="square">
            <a:spAutoFit/>
          </a:bodyPr>
          <a:lstStyle/>
          <a:p>
            <a:pPr algn="ctr"/>
            <a:r>
              <a:rPr lang="en-US" altLang="zh-Hans" sz="1600" dirty="0">
                <a:effectLst/>
                <a:latin typeface="Helvetica" pitchFamily="2" charset="0"/>
              </a:rPr>
              <a:t>《</a:t>
            </a:r>
            <a:r>
              <a:rPr lang="zh-Hans" altLang="en-US" sz="1600" dirty="0">
                <a:effectLst/>
                <a:latin typeface="Helvetica" pitchFamily="2" charset="0"/>
              </a:rPr>
              <a:t>自然语言处理</a:t>
            </a:r>
            <a:r>
              <a:rPr lang="en-US" altLang="zh-Hans" sz="1600" dirty="0">
                <a:effectLst/>
                <a:latin typeface="Helvetica" pitchFamily="2" charset="0"/>
              </a:rPr>
              <a:t>》</a:t>
            </a:r>
            <a:r>
              <a:rPr lang="zh-Hans" altLang="en-US" sz="1600" dirty="0">
                <a:effectLst/>
                <a:latin typeface="Helvetica" pitchFamily="2" charset="0"/>
              </a:rPr>
              <a:t> </a:t>
            </a:r>
            <a:endParaRPr lang="en-US" altLang="zh-Hans" sz="1600" dirty="0">
              <a:effectLst/>
              <a:latin typeface="Helvetica" pitchFamily="2" charset="0"/>
            </a:endParaRPr>
          </a:p>
          <a:p>
            <a:pPr algn="ctr"/>
            <a:r>
              <a:rPr lang="zh-Hans" altLang="en-US" sz="1600" dirty="0">
                <a:effectLst/>
                <a:latin typeface="Helvetica" pitchFamily="2" charset="0"/>
              </a:rPr>
              <a:t> 刘知远</a:t>
            </a:r>
            <a:endParaRPr lang="en-US" sz="1600" dirty="0">
              <a:effectLst/>
              <a:latin typeface="Helvetica" pitchFamily="2" charset="0"/>
            </a:endParaRPr>
          </a:p>
        </p:txBody>
      </p:sp>
      <p:sp>
        <p:nvSpPr>
          <p:cNvPr id="15" name="内容占位符 2">
            <a:extLst>
              <a:ext uri="{FF2B5EF4-FFF2-40B4-BE49-F238E27FC236}">
                <a16:creationId xmlns:a16="http://schemas.microsoft.com/office/drawing/2014/main" id="{348574F1-3339-9FC9-A0D5-2FD6B53BC0F5}"/>
              </a:ext>
            </a:extLst>
          </p:cNvPr>
          <p:cNvSpPr txBox="1">
            <a:spLocks/>
          </p:cNvSpPr>
          <p:nvPr/>
        </p:nvSpPr>
        <p:spPr>
          <a:xfrm>
            <a:off x="477531" y="2099449"/>
            <a:ext cx="1502082" cy="846047"/>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a:latin typeface="Microsoft YaHei" panose="020B0503020204020204" pitchFamily="34" charset="-122"/>
                <a:ea typeface="Microsoft YaHei" panose="020B0503020204020204" pitchFamily="34" charset="-122"/>
              </a:rPr>
              <a:t>输</a:t>
            </a:r>
            <a:r>
              <a:rPr lang="zh-Hans" altLang="en-US" b="1" dirty="0">
                <a:latin typeface="Microsoft YaHei" panose="020B0503020204020204" pitchFamily="34" charset="-122"/>
                <a:ea typeface="Microsoft YaHei" panose="020B0503020204020204" pitchFamily="34" charset="-122"/>
              </a:rPr>
              <a:t>出</a:t>
            </a:r>
            <a:r>
              <a:rPr lang="zh-CN" altLang="en-US" b="1" dirty="0">
                <a:latin typeface="Microsoft YaHei" panose="020B0503020204020204" pitchFamily="34" charset="-122"/>
                <a:ea typeface="Microsoft YaHei" panose="020B0503020204020204" pitchFamily="34" charset="-122"/>
              </a:rPr>
              <a:t>：</a:t>
            </a:r>
            <a:endParaRPr lang="en-US" altLang="zh-CN" b="1" dirty="0">
              <a:latin typeface="Microsoft YaHei" panose="020B0503020204020204" pitchFamily="34" charset="-122"/>
              <a:ea typeface="Microsoft YaHei" panose="020B0503020204020204" pitchFamily="34" charset="-122"/>
            </a:endParaRPr>
          </a:p>
        </p:txBody>
      </p:sp>
      <p:sp>
        <p:nvSpPr>
          <p:cNvPr id="16" name="内容占位符 2">
            <a:extLst>
              <a:ext uri="{FF2B5EF4-FFF2-40B4-BE49-F238E27FC236}">
                <a16:creationId xmlns:a16="http://schemas.microsoft.com/office/drawing/2014/main" id="{3106EC1A-3841-6910-08D9-8AA36F0E9363}"/>
              </a:ext>
            </a:extLst>
          </p:cNvPr>
          <p:cNvSpPr txBox="1">
            <a:spLocks/>
          </p:cNvSpPr>
          <p:nvPr/>
        </p:nvSpPr>
        <p:spPr>
          <a:xfrm>
            <a:off x="2709030" y="4770566"/>
            <a:ext cx="2652737" cy="846047"/>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Hans" altLang="en-US" dirty="0">
                <a:solidFill>
                  <a:srgbClr val="0070C0"/>
                </a:solidFill>
                <a:latin typeface="Microsoft YaHei" panose="020B0503020204020204" pitchFamily="34" charset="-122"/>
                <a:ea typeface="Microsoft YaHei" panose="020B0503020204020204" pitchFamily="34" charset="-122"/>
              </a:rPr>
              <a:t>句法结构</a:t>
            </a:r>
            <a:endParaRPr lang="en-US" altLang="zh-CN" dirty="0">
              <a:solidFill>
                <a:srgbClr val="0070C0"/>
              </a:solidFill>
              <a:latin typeface="Microsoft YaHei" panose="020B0503020204020204" pitchFamily="34" charset="-122"/>
              <a:ea typeface="Microsoft YaHei" panose="020B0503020204020204" pitchFamily="34" charset="-122"/>
            </a:endParaRPr>
          </a:p>
        </p:txBody>
      </p:sp>
      <p:sp>
        <p:nvSpPr>
          <p:cNvPr id="17" name="内容占位符 2">
            <a:extLst>
              <a:ext uri="{FF2B5EF4-FFF2-40B4-BE49-F238E27FC236}">
                <a16:creationId xmlns:a16="http://schemas.microsoft.com/office/drawing/2014/main" id="{D0970873-0EC0-0E5E-AB68-F5F2F503A50C}"/>
              </a:ext>
            </a:extLst>
          </p:cNvPr>
          <p:cNvSpPr txBox="1">
            <a:spLocks/>
          </p:cNvSpPr>
          <p:nvPr/>
        </p:nvSpPr>
        <p:spPr>
          <a:xfrm>
            <a:off x="7817874" y="4589765"/>
            <a:ext cx="2652737" cy="846047"/>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zh-Hans" altLang="en-US" dirty="0">
                <a:solidFill>
                  <a:srgbClr val="0070C0"/>
                </a:solidFill>
                <a:latin typeface="Microsoft YaHei" panose="020B0503020204020204" pitchFamily="34" charset="-122"/>
                <a:ea typeface="Microsoft YaHei" panose="020B0503020204020204" pitchFamily="34" charset="-122"/>
              </a:rPr>
              <a:t>语义结构</a:t>
            </a:r>
            <a:endParaRPr lang="en-US" altLang="zh-CN"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222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AE0C1-F5E7-5BC6-209A-B1A0193399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2A0A9A-A457-C140-E6F7-FD86751F7B70}"/>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7" name="平行四边形 6">
            <a:extLst>
              <a:ext uri="{FF2B5EF4-FFF2-40B4-BE49-F238E27FC236}">
                <a16:creationId xmlns:a16="http://schemas.microsoft.com/office/drawing/2014/main" id="{ADBE4D26-33D7-3790-0FF1-4BFA67B47EC4}"/>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平行四边形 7">
            <a:extLst>
              <a:ext uri="{FF2B5EF4-FFF2-40B4-BE49-F238E27FC236}">
                <a16:creationId xmlns:a16="http://schemas.microsoft.com/office/drawing/2014/main" id="{BDE0C43C-8102-D1C1-19AA-BE990C0018C6}"/>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文本框 5">
            <a:extLst>
              <a:ext uri="{FF2B5EF4-FFF2-40B4-BE49-F238E27FC236}">
                <a16:creationId xmlns:a16="http://schemas.microsoft.com/office/drawing/2014/main" id="{5E82D042-149C-8C8C-994A-7AF4231FA1C5}"/>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5AC6237A-2203-9183-FB70-97889EF31390}"/>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5E43066F-991F-2983-ACBD-62479D8C7ED4}"/>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6B1BF01F-649C-6375-4C53-4C758ECE5AC1}"/>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02908110-C55B-9521-6BDC-16549DD1BCD4}"/>
              </a:ext>
            </a:extLst>
          </p:cNvPr>
          <p:cNvSpPr>
            <a:spLocks noChangeArrowheads="1"/>
          </p:cNvSpPr>
          <p:nvPr/>
        </p:nvSpPr>
        <p:spPr bwMode="auto">
          <a:xfrm>
            <a:off x="1248742" y="408136"/>
            <a:ext cx="2778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研究内容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机器翻译</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OTLSHAPE_M_a58f29487c0343c08abcf41913e40cae_Title">
            <a:extLst>
              <a:ext uri="{FF2B5EF4-FFF2-40B4-BE49-F238E27FC236}">
                <a16:creationId xmlns:a16="http://schemas.microsoft.com/office/drawing/2014/main" id="{0488698B-819E-6A59-B840-5644297C4C65}"/>
              </a:ext>
            </a:extLst>
          </p:cNvPr>
          <p:cNvSpPr txBox="1">
            <a:spLocks noChangeArrowheads="1"/>
          </p:cNvSpPr>
          <p:nvPr>
            <p:custDataLst>
              <p:tags r:id="rId1"/>
            </p:custDataLst>
          </p:nvPr>
        </p:nvSpPr>
        <p:spPr bwMode="auto">
          <a:xfrm>
            <a:off x="3663950" y="5139782"/>
            <a:ext cx="48641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9pPr>
          </a:lstStyle>
          <a:p>
            <a:pPr>
              <a:lnSpc>
                <a:spcPct val="100000"/>
              </a:lnSpc>
              <a:spcBef>
                <a:spcPct val="0"/>
              </a:spcBef>
              <a:buFontTx/>
              <a:buNone/>
            </a:pPr>
            <a:r>
              <a:rPr lang="zh-CN" altLang="en-US" dirty="0">
                <a:latin typeface="微软雅黑" charset="-122"/>
                <a:ea typeface="微软雅黑" charset="-122"/>
              </a:rPr>
              <a:t>语言翻译的岗位会消失吗</a:t>
            </a:r>
            <a:r>
              <a:rPr lang="en-US" altLang="zh-CN" dirty="0">
                <a:latin typeface="微软雅黑" charset="-122"/>
                <a:ea typeface="微软雅黑" charset="-122"/>
              </a:rPr>
              <a:t>?</a:t>
            </a:r>
          </a:p>
        </p:txBody>
      </p:sp>
      <p:pic>
        <p:nvPicPr>
          <p:cNvPr id="5" name="Picture 4">
            <a:extLst>
              <a:ext uri="{FF2B5EF4-FFF2-40B4-BE49-F238E27FC236}">
                <a16:creationId xmlns:a16="http://schemas.microsoft.com/office/drawing/2014/main" id="{F8F4CA22-5F5F-656B-A2E3-D6C066BF9B87}"/>
              </a:ext>
            </a:extLst>
          </p:cNvPr>
          <p:cNvPicPr>
            <a:picLocks noChangeAspect="1"/>
          </p:cNvPicPr>
          <p:nvPr/>
        </p:nvPicPr>
        <p:blipFill>
          <a:blip r:embed="rId4"/>
          <a:stretch>
            <a:fillRect/>
          </a:stretch>
        </p:blipFill>
        <p:spPr>
          <a:xfrm>
            <a:off x="8161663" y="2063310"/>
            <a:ext cx="3651250" cy="2058234"/>
          </a:xfrm>
          <a:prstGeom prst="rect">
            <a:avLst/>
          </a:prstGeom>
        </p:spPr>
      </p:pic>
      <p:pic>
        <p:nvPicPr>
          <p:cNvPr id="13" name="图片 25">
            <a:extLst>
              <a:ext uri="{FF2B5EF4-FFF2-40B4-BE49-F238E27FC236}">
                <a16:creationId xmlns:a16="http://schemas.microsoft.com/office/drawing/2014/main" id="{A4B6A6B1-CF69-AF36-5169-56747807601C}"/>
              </a:ext>
            </a:extLst>
          </p:cNvPr>
          <p:cNvPicPr>
            <a:picLocks noChangeAspect="1"/>
          </p:cNvPicPr>
          <p:nvPr/>
        </p:nvPicPr>
        <p:blipFill>
          <a:blip r:embed="rId5"/>
          <a:stretch>
            <a:fillRect/>
          </a:stretch>
        </p:blipFill>
        <p:spPr>
          <a:xfrm>
            <a:off x="379087" y="1389016"/>
            <a:ext cx="7359611" cy="3406823"/>
          </a:xfrm>
          <a:prstGeom prst="rect">
            <a:avLst/>
          </a:prstGeom>
        </p:spPr>
      </p:pic>
    </p:spTree>
    <p:extLst>
      <p:ext uri="{BB962C8B-B14F-4D97-AF65-F5344CB8AC3E}">
        <p14:creationId xmlns:p14="http://schemas.microsoft.com/office/powerpoint/2010/main" val="3399815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717FA-2E98-7B83-C1D9-CE2F38FF6C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FED9C5-4D89-7305-513A-6818C8C55F50}"/>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7" name="平行四边形 6">
            <a:extLst>
              <a:ext uri="{FF2B5EF4-FFF2-40B4-BE49-F238E27FC236}">
                <a16:creationId xmlns:a16="http://schemas.microsoft.com/office/drawing/2014/main" id="{8C02BEEF-2303-5AC8-2805-F12CB4690DC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平行四边形 7">
            <a:extLst>
              <a:ext uri="{FF2B5EF4-FFF2-40B4-BE49-F238E27FC236}">
                <a16:creationId xmlns:a16="http://schemas.microsoft.com/office/drawing/2014/main" id="{48E0BD14-D52B-64B7-55EB-EDC50D1EF536}"/>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文本框 5">
            <a:extLst>
              <a:ext uri="{FF2B5EF4-FFF2-40B4-BE49-F238E27FC236}">
                <a16:creationId xmlns:a16="http://schemas.microsoft.com/office/drawing/2014/main" id="{28CC6BAB-0E39-42DA-4F94-D8C54EB18EC3}"/>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63452828-F4B7-2AE1-661D-9D14EC836FF1}"/>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E0E7B5D5-9C9F-4821-55C7-9F4826872D4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3236C081-94F0-7086-678E-080B5718829D}"/>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FAED08F2-DF36-9213-CD7B-0E2185B46950}"/>
              </a:ext>
            </a:extLst>
          </p:cNvPr>
          <p:cNvSpPr>
            <a:spLocks noChangeArrowheads="1"/>
          </p:cNvSpPr>
          <p:nvPr/>
        </p:nvSpPr>
        <p:spPr bwMode="auto">
          <a:xfrm>
            <a:off x="1248742" y="408136"/>
            <a:ext cx="3704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研究内容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问答与阅读理解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TextBox 30">
            <a:extLst>
              <a:ext uri="{FF2B5EF4-FFF2-40B4-BE49-F238E27FC236}">
                <a16:creationId xmlns:a16="http://schemas.microsoft.com/office/drawing/2014/main" id="{21651FD4-D675-AECD-C8A0-000F71B3799F}"/>
              </a:ext>
            </a:extLst>
          </p:cNvPr>
          <p:cNvSpPr txBox="1">
            <a:spLocks noChangeArrowheads="1"/>
          </p:cNvSpPr>
          <p:nvPr/>
        </p:nvSpPr>
        <p:spPr bwMode="auto">
          <a:xfrm>
            <a:off x="1043172" y="3677475"/>
            <a:ext cx="24177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9pPr>
          </a:lstStyle>
          <a:p>
            <a:pPr algn="ctr" eaLnBrk="1" hangingPunct="1">
              <a:lnSpc>
                <a:spcPct val="100000"/>
              </a:lnSpc>
              <a:spcBef>
                <a:spcPct val="0"/>
              </a:spcBef>
              <a:buFontTx/>
              <a:buNone/>
            </a:pPr>
            <a:r>
              <a:rPr lang="en-US" altLang="zh-CN" sz="1600" b="1" dirty="0">
                <a:solidFill>
                  <a:srgbClr val="1A1E21"/>
                </a:solidFill>
                <a:latin typeface="Arial" charset="0"/>
              </a:rPr>
              <a:t>2011 IBM Watson vs </a:t>
            </a:r>
          </a:p>
          <a:p>
            <a:pPr algn="ctr" eaLnBrk="1" hangingPunct="1">
              <a:lnSpc>
                <a:spcPct val="100000"/>
              </a:lnSpc>
              <a:spcBef>
                <a:spcPct val="0"/>
              </a:spcBef>
              <a:buFontTx/>
              <a:buNone/>
            </a:pPr>
            <a:r>
              <a:rPr lang="en-US" altLang="zh-CN" sz="1600" b="1" dirty="0">
                <a:solidFill>
                  <a:srgbClr val="1A1E21"/>
                </a:solidFill>
                <a:latin typeface="Arial" charset="0"/>
              </a:rPr>
              <a:t>Brad Rutter and Ken Jennings on Jeopardy</a:t>
            </a:r>
          </a:p>
        </p:txBody>
      </p:sp>
      <p:sp>
        <p:nvSpPr>
          <p:cNvPr id="4" name="TextBox 34">
            <a:extLst>
              <a:ext uri="{FF2B5EF4-FFF2-40B4-BE49-F238E27FC236}">
                <a16:creationId xmlns:a16="http://schemas.microsoft.com/office/drawing/2014/main" id="{EDE10218-B9E3-7794-B353-949A7E3D70F7}"/>
              </a:ext>
            </a:extLst>
          </p:cNvPr>
          <p:cNvSpPr txBox="1">
            <a:spLocks noChangeArrowheads="1"/>
          </p:cNvSpPr>
          <p:nvPr/>
        </p:nvSpPr>
        <p:spPr bwMode="auto">
          <a:xfrm>
            <a:off x="8605300" y="4991972"/>
            <a:ext cx="25765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9pPr>
          </a:lstStyle>
          <a:p>
            <a:pPr algn="ctr" eaLnBrk="1" hangingPunct="1">
              <a:lnSpc>
                <a:spcPct val="100000"/>
              </a:lnSpc>
              <a:spcBef>
                <a:spcPct val="0"/>
              </a:spcBef>
              <a:buFontTx/>
              <a:buNone/>
            </a:pPr>
            <a:r>
              <a:rPr lang="en-US" altLang="zh-CN" sz="1800" dirty="0">
                <a:latin typeface="微软雅黑" charset="-122"/>
                <a:ea typeface="微软雅黑" charset="-122"/>
              </a:rPr>
              <a:t>2018</a:t>
            </a:r>
            <a:r>
              <a:rPr lang="zh-CN" altLang="en-US" sz="1800" dirty="0">
                <a:latin typeface="微软雅黑" charset="-122"/>
                <a:ea typeface="微软雅黑" charset="-122"/>
              </a:rPr>
              <a:t> 科大讯飞、微软亚洲研究院登顶</a:t>
            </a:r>
            <a:endParaRPr lang="en-US" altLang="zh-CN" sz="1800" dirty="0">
              <a:latin typeface="微软雅黑" charset="-122"/>
              <a:ea typeface="微软雅黑" charset="-122"/>
            </a:endParaRPr>
          </a:p>
          <a:p>
            <a:pPr algn="ctr" eaLnBrk="1" hangingPunct="1">
              <a:lnSpc>
                <a:spcPct val="100000"/>
              </a:lnSpc>
              <a:spcBef>
                <a:spcPct val="0"/>
              </a:spcBef>
              <a:buFontTx/>
              <a:buNone/>
            </a:pPr>
            <a:r>
              <a:rPr lang="zh-CN" altLang="en-US" sz="1800" dirty="0">
                <a:latin typeface="微软雅黑" charset="-122"/>
                <a:ea typeface="微软雅黑" charset="-122"/>
              </a:rPr>
              <a:t>阅读理解</a:t>
            </a:r>
          </a:p>
        </p:txBody>
      </p:sp>
      <p:pic>
        <p:nvPicPr>
          <p:cNvPr id="5" name="Picture 4">
            <a:extLst>
              <a:ext uri="{FF2B5EF4-FFF2-40B4-BE49-F238E27FC236}">
                <a16:creationId xmlns:a16="http://schemas.microsoft.com/office/drawing/2014/main" id="{2700EAB4-ACD9-C6BD-E224-0A9865DEC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96" y="1245464"/>
            <a:ext cx="3501115" cy="1976436"/>
          </a:xfrm>
          <a:prstGeom prst="rect">
            <a:avLst/>
          </a:prstGeom>
        </p:spPr>
      </p:pic>
      <p:pic>
        <p:nvPicPr>
          <p:cNvPr id="6" name="Picture 5">
            <a:extLst>
              <a:ext uri="{FF2B5EF4-FFF2-40B4-BE49-F238E27FC236}">
                <a16:creationId xmlns:a16="http://schemas.microsoft.com/office/drawing/2014/main" id="{BED7BAC9-3DD5-3A10-00EA-D9215CEFD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1487" y="1218748"/>
            <a:ext cx="3156401" cy="966648"/>
          </a:xfrm>
          <a:prstGeom prst="rect">
            <a:avLst/>
          </a:prstGeom>
        </p:spPr>
      </p:pic>
      <p:pic>
        <p:nvPicPr>
          <p:cNvPr id="13" name="Picture 45">
            <a:extLst>
              <a:ext uri="{FF2B5EF4-FFF2-40B4-BE49-F238E27FC236}">
                <a16:creationId xmlns:a16="http://schemas.microsoft.com/office/drawing/2014/main" id="{5912165F-F247-D0C2-955B-F3141C224EC1}"/>
              </a:ext>
            </a:extLst>
          </p:cNvPr>
          <p:cNvPicPr>
            <a:picLocks noChangeAspect="1"/>
          </p:cNvPicPr>
          <p:nvPr/>
        </p:nvPicPr>
        <p:blipFill>
          <a:blip r:embed="rId5"/>
          <a:stretch>
            <a:fillRect/>
          </a:stretch>
        </p:blipFill>
        <p:spPr>
          <a:xfrm>
            <a:off x="4363977" y="2349500"/>
            <a:ext cx="3464046" cy="3486948"/>
          </a:xfrm>
          <a:prstGeom prst="rect">
            <a:avLst/>
          </a:prstGeom>
        </p:spPr>
      </p:pic>
      <p:sp>
        <p:nvSpPr>
          <p:cNvPr id="15" name="矩形 30">
            <a:extLst>
              <a:ext uri="{FF2B5EF4-FFF2-40B4-BE49-F238E27FC236}">
                <a16:creationId xmlns:a16="http://schemas.microsoft.com/office/drawing/2014/main" id="{DE9A2C8D-6EE1-FF57-F533-575CA578F4C5}"/>
              </a:ext>
            </a:extLst>
          </p:cNvPr>
          <p:cNvSpPr/>
          <p:nvPr/>
        </p:nvSpPr>
        <p:spPr>
          <a:xfrm>
            <a:off x="8096764" y="1206320"/>
            <a:ext cx="3593586" cy="3785652"/>
          </a:xfrm>
          <a:prstGeom prst="rect">
            <a:avLst/>
          </a:prstGeom>
          <a:solidFill>
            <a:schemeClr val="bg1"/>
          </a:solidFill>
        </p:spPr>
        <p:txBody>
          <a:bodyPr wrap="square">
            <a:spAutoFit/>
          </a:bodyPr>
          <a:lstStyle/>
          <a:p>
            <a:r>
              <a:rPr lang="zh-CN" altLang="en-US" sz="2000" dirty="0">
                <a:solidFill>
                  <a:srgbClr val="0070C0"/>
                </a:solidFill>
              </a:rPr>
              <a:t>Fred moved to the bedroom and Joe went to the kitchen then Joe took the milk there and Dan journeyed to the bedroom; Joe discarded the milk. </a:t>
            </a:r>
            <a:endParaRPr lang="en-US" altLang="zh-CN" sz="2000" dirty="0">
              <a:solidFill>
                <a:srgbClr val="0070C0"/>
              </a:solidFill>
            </a:endParaRPr>
          </a:p>
          <a:p>
            <a:endParaRPr lang="en-US" altLang="zh-CN" sz="2000" dirty="0">
              <a:solidFill>
                <a:srgbClr val="0070C0"/>
              </a:solidFill>
            </a:endParaRPr>
          </a:p>
          <a:p>
            <a:r>
              <a:rPr lang="zh-CN" altLang="en-US" sz="2000" dirty="0">
                <a:solidFill>
                  <a:srgbClr val="0070C0"/>
                </a:solidFill>
              </a:rPr>
              <a:t>Where is the milk now ? </a:t>
            </a:r>
            <a:endParaRPr lang="en-US" altLang="zh-CN" sz="2000" dirty="0">
              <a:solidFill>
                <a:srgbClr val="0070C0"/>
              </a:solidFill>
            </a:endParaRPr>
          </a:p>
          <a:p>
            <a:r>
              <a:rPr lang="zh-CN" altLang="en-US" sz="2000" dirty="0">
                <a:solidFill>
                  <a:srgbClr val="FF0000"/>
                </a:solidFill>
              </a:rPr>
              <a:t>A: the milk is in the kitchen </a:t>
            </a:r>
            <a:endParaRPr lang="en-US" altLang="zh-CN" sz="2000" dirty="0">
              <a:solidFill>
                <a:srgbClr val="FF0000"/>
              </a:solidFill>
            </a:endParaRPr>
          </a:p>
          <a:p>
            <a:endParaRPr lang="en-US" altLang="zh-CN" sz="2000" dirty="0">
              <a:solidFill>
                <a:srgbClr val="0070C0"/>
              </a:solidFill>
            </a:endParaRPr>
          </a:p>
          <a:p>
            <a:r>
              <a:rPr lang="zh-CN" altLang="en-US" sz="2000" dirty="0">
                <a:solidFill>
                  <a:srgbClr val="0070C0"/>
                </a:solidFill>
              </a:rPr>
              <a:t>Where is Dan now? </a:t>
            </a:r>
            <a:endParaRPr lang="en-US" altLang="zh-CN" sz="2000" dirty="0">
              <a:solidFill>
                <a:srgbClr val="0070C0"/>
              </a:solidFill>
            </a:endParaRPr>
          </a:p>
          <a:p>
            <a:r>
              <a:rPr lang="zh-CN" altLang="en-US" sz="2000" dirty="0">
                <a:solidFill>
                  <a:srgbClr val="FF0000"/>
                </a:solidFill>
              </a:rPr>
              <a:t>A: I think he is in the bedroom</a:t>
            </a:r>
          </a:p>
        </p:txBody>
      </p:sp>
    </p:spTree>
    <p:extLst>
      <p:ext uri="{BB962C8B-B14F-4D97-AF65-F5344CB8AC3E}">
        <p14:creationId xmlns:p14="http://schemas.microsoft.com/office/powerpoint/2010/main" val="3879474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388696"/>
            <a:ext cx="11195049" cy="4128181"/>
          </a:xfrm>
          <a:prstGeom prst="rect">
            <a:avLst/>
          </a:prstGeom>
          <a:noFill/>
        </p:spPr>
        <p:txBody>
          <a:bodyPr wrap="square">
            <a:spAutoFit/>
          </a:bodyPr>
          <a:lstStyle/>
          <a:p>
            <a:pPr algn="just">
              <a:lnSpc>
                <a:spcPct val="125000"/>
              </a:lnSpc>
            </a:pPr>
            <a:r>
              <a:rPr lang="zh-CN" altLang="en-US" sz="2800" dirty="0">
                <a:effectLst/>
                <a:latin typeface="Microsoft YaHei" panose="020B0503020204020204" pitchFamily="34" charset="-122"/>
                <a:ea typeface="Microsoft YaHei" panose="020B0503020204020204" pitchFamily="34" charset="-122"/>
              </a:rPr>
              <a:t>自然</a:t>
            </a:r>
            <a:r>
              <a:rPr lang="zh-CN" altLang="en-US" sz="2800" dirty="0">
                <a:latin typeface="Microsoft YaHei" panose="020B0503020204020204" pitchFamily="34" charset="-122"/>
                <a:ea typeface="Microsoft YaHei" panose="020B0503020204020204" pitchFamily="34" charset="-122"/>
              </a:rPr>
              <a:t>语言处理难的</a:t>
            </a:r>
            <a:r>
              <a:rPr lang="zh-CN" altLang="en-US" sz="2800" b="1" dirty="0">
                <a:effectLst/>
                <a:latin typeface="Microsoft YaHei" panose="020B0503020204020204" pitchFamily="34" charset="-122"/>
                <a:ea typeface="Microsoft YaHei" panose="020B0503020204020204" pitchFamily="34" charset="-122"/>
              </a:rPr>
              <a:t>根本原因</a:t>
            </a:r>
            <a:r>
              <a:rPr lang="zh-CN" altLang="en-US" sz="2800" dirty="0">
                <a:effectLst/>
                <a:latin typeface="Microsoft YaHei" panose="020B0503020204020204" pitchFamily="34" charset="-122"/>
                <a:ea typeface="Microsoft YaHei" panose="020B0503020204020204" pitchFamily="34" charset="-122"/>
              </a:rPr>
              <a:t>：自然语言在各个层面都广泛存在的各种各样的</a:t>
            </a:r>
            <a:r>
              <a:rPr lang="zh-CN" altLang="en-US" sz="2800" b="1" dirty="0">
                <a:effectLst/>
                <a:latin typeface="Microsoft YaHei" panose="020B0503020204020204" pitchFamily="34" charset="-122"/>
                <a:ea typeface="Microsoft YaHei" panose="020B0503020204020204" pitchFamily="34" charset="-122"/>
              </a:rPr>
              <a:t>歧义性</a:t>
            </a:r>
            <a:endParaRPr lang="en-US" altLang="zh-CN" sz="2800" b="1"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自然语言文本从形式上是由字符（包括中文汉字、英文字母、符号）组成的字符串</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由字母或者汉字可以组成词，由词可以组成词组，由词组可以组成句子，进而组成段落、篇章</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无论哪种粒度的语言单元，还是从一个层级向上一个层级转变中都存在歧义和多义现象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sz="2400" dirty="0">
                <a:effectLst/>
                <a:latin typeface="Microsoft YaHei" panose="020B0503020204020204" pitchFamily="34" charset="-122"/>
                <a:ea typeface="Microsoft YaHei" panose="020B0503020204020204" pitchFamily="34" charset="-122"/>
              </a:rPr>
              <a:t>形式上一样的字符串，可以理解为不同的词串、词组串，并有不同的意义</a:t>
            </a: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pPr>
            <a:r>
              <a:rPr lang="en-US" altLang="zh-CN" sz="2400" dirty="0">
                <a:latin typeface="Microsoft YaHei" panose="020B0503020204020204" pitchFamily="34" charset="-122"/>
                <a:ea typeface="Microsoft YaHei" panose="020B0503020204020204" pitchFamily="34" charset="-122"/>
              </a:rPr>
              <a:t>Joseph F. </a:t>
            </a:r>
            <a:r>
              <a:rPr lang="en-US" altLang="zh-CN" sz="2400" dirty="0" err="1">
                <a:latin typeface="Microsoft YaHei" panose="020B0503020204020204" pitchFamily="34" charset="-122"/>
                <a:ea typeface="Microsoft YaHei" panose="020B0503020204020204" pitchFamily="34" charset="-122"/>
              </a:rPr>
              <a:t>Kess</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altLang="zh-CN" sz="2400" dirty="0">
                <a:latin typeface="Microsoft YaHei" panose="020B0503020204020204" pitchFamily="34" charset="-122"/>
                <a:ea typeface="Microsoft YaHei" panose="020B0503020204020204" pitchFamily="34" charset="-122"/>
              </a:rPr>
              <a:t>Ronald A. Hoppe </a:t>
            </a:r>
            <a:r>
              <a:rPr lang="zh-CN" altLang="en-US" sz="2400" dirty="0">
                <a:latin typeface="Microsoft YaHei" panose="020B0503020204020204" pitchFamily="34" charset="-122"/>
                <a:ea typeface="Microsoft YaHei" panose="020B0503020204020204" pitchFamily="34" charset="-122"/>
              </a:rPr>
              <a:t>甚至还提出了“</a:t>
            </a:r>
            <a:r>
              <a:rPr lang="zh-CN" altLang="en-US" sz="2400" b="1" dirty="0">
                <a:latin typeface="Microsoft YaHei" panose="020B0503020204020204" pitchFamily="34" charset="-122"/>
                <a:ea typeface="Microsoft YaHei" panose="020B0503020204020204" pitchFamily="34" charset="-122"/>
              </a:rPr>
              <a:t>语言无处不歧义”</a:t>
            </a:r>
            <a:r>
              <a:rPr lang="zh-CN" altLang="en-US" sz="2400" dirty="0">
                <a:latin typeface="Microsoft YaHei" panose="020B0503020204020204" pitchFamily="34" charset="-122"/>
                <a:ea typeface="Microsoft YaHei" panose="020B0503020204020204" pitchFamily="34" charset="-122"/>
              </a:rPr>
              <a:t> 理论</a:t>
            </a: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自然语言处理的主要难点</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2629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443125"/>
            <a:ext cx="11195049" cy="3905043"/>
          </a:xfrm>
          <a:prstGeom prst="rect">
            <a:avLst/>
          </a:prstGeom>
          <a:noFill/>
        </p:spPr>
        <p:txBody>
          <a:bodyPr wrap="square">
            <a:spAutoFit/>
          </a:bodyPr>
          <a:lstStyle/>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语音歧义</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Phonetic Ambiguity</a:t>
            </a:r>
            <a:r>
              <a:rPr lang="zh-CN" altLang="en-US" sz="2400" dirty="0">
                <a:effectLst/>
                <a:latin typeface="Microsoft YaHei" panose="020B0503020204020204" pitchFamily="34" charset="-122"/>
                <a:ea typeface="Microsoft YaHei" panose="020B0503020204020204" pitchFamily="34" charset="-122"/>
              </a:rPr>
              <a:t>）主要体现在口语中，是由于语言中同音异义词（</a:t>
            </a:r>
            <a:r>
              <a:rPr lang="en-US" altLang="zh-CN" sz="2400" dirty="0">
                <a:effectLst/>
                <a:latin typeface="Microsoft YaHei" panose="020B0503020204020204" pitchFamily="34" charset="-122"/>
                <a:ea typeface="Microsoft YaHei" panose="020B0503020204020204" pitchFamily="34" charset="-122"/>
              </a:rPr>
              <a:t>Homophone </a:t>
            </a:r>
            <a:r>
              <a:rPr lang="zh-CN" altLang="en-US" sz="2400" dirty="0">
                <a:effectLst/>
                <a:latin typeface="Microsoft YaHei" panose="020B0503020204020204" pitchFamily="34" charset="-122"/>
                <a:ea typeface="Microsoft YaHei" panose="020B0503020204020204" pitchFamily="34" charset="-122"/>
              </a:rPr>
              <a:t>）、爆破音不完全、重音位置不明确等原因造成的</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汉语中只有</a:t>
            </a:r>
            <a:r>
              <a:rPr lang="en-US" altLang="zh-CN" sz="2000" dirty="0">
                <a:latin typeface="Microsoft YaHei" panose="020B0503020204020204" pitchFamily="34" charset="-122"/>
                <a:ea typeface="Microsoft YaHei" panose="020B0503020204020204" pitchFamily="34" charset="-122"/>
              </a:rPr>
              <a:t>413 </a:t>
            </a:r>
            <a:r>
              <a:rPr lang="zh-CN" altLang="en-US" sz="2000" dirty="0">
                <a:latin typeface="Microsoft YaHei" panose="020B0503020204020204" pitchFamily="34" charset="-122"/>
                <a:ea typeface="Microsoft YaHei" panose="020B0503020204020204" pitchFamily="34" charset="-122"/>
              </a:rPr>
              <a:t>个不同的音（节），如果结合声调的变化组合，也仅有 </a:t>
            </a:r>
            <a:r>
              <a:rPr lang="en-US" altLang="zh-CN" sz="2000" dirty="0">
                <a:latin typeface="Microsoft YaHei" panose="020B0503020204020204" pitchFamily="34" charset="-122"/>
                <a:ea typeface="Microsoft YaHei" panose="020B0503020204020204" pitchFamily="34" charset="-122"/>
              </a:rPr>
              <a:t>1277 </a:t>
            </a:r>
            <a:r>
              <a:rPr lang="zh-CN" altLang="en-US" sz="2000" dirty="0">
                <a:latin typeface="Microsoft YaHei" panose="020B0503020204020204" pitchFamily="34" charset="-122"/>
                <a:ea typeface="Microsoft YaHei" panose="020B0503020204020204" pitchFamily="34" charset="-122"/>
              </a:rPr>
              <a:t>个音（节），但是汉字则多达数万个</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英语中连读、爆破音、重音位置等造成的语音异义也非常常见</a:t>
            </a:r>
            <a:endParaRPr lang="en-US" altLang="zh-CN" sz="2000" dirty="0">
              <a:latin typeface="Microsoft YaHei" panose="020B0503020204020204" pitchFamily="34" charset="-122"/>
              <a:ea typeface="Microsoft YaHei" panose="020B0503020204020204" pitchFamily="34" charset="-122"/>
            </a:endParaRPr>
          </a:p>
          <a:p>
            <a:pPr>
              <a:lnSpc>
                <a:spcPct val="125000"/>
              </a:lnSpc>
            </a:pPr>
            <a:endParaRPr lang="en-US" altLang="zh-CN" sz="2000" dirty="0">
              <a:latin typeface="Microsoft YaHei" panose="020B0503020204020204" pitchFamily="34" charset="-122"/>
              <a:ea typeface="Microsoft YaHei" panose="020B0503020204020204" pitchFamily="34" charset="-122"/>
            </a:endParaRPr>
          </a:p>
          <a:p>
            <a:pPr>
              <a:lnSpc>
                <a:spcPct val="150000"/>
              </a:lnSpc>
            </a:pPr>
            <a:br>
              <a:rPr lang="en-US" sz="2400" dirty="0"/>
            </a:b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51764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自然语言处理的主要难点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语音歧义</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0FAA38C6-FE8F-75D8-6986-328CAFA098AD}"/>
              </a:ext>
            </a:extLst>
          </p:cNvPr>
          <p:cNvSpPr txBox="1"/>
          <p:nvPr/>
        </p:nvSpPr>
        <p:spPr>
          <a:xfrm>
            <a:off x="788949" y="4211062"/>
            <a:ext cx="8431251" cy="2221762"/>
          </a:xfrm>
          <a:prstGeom prst="rect">
            <a:avLst/>
          </a:prstGeom>
          <a:noFill/>
        </p:spPr>
        <p:txBody>
          <a:bodyPr wrap="square">
            <a:spAutoFit/>
          </a:bodyPr>
          <a:lstStyle/>
          <a:p>
            <a:pPr>
              <a:lnSpc>
                <a:spcPct val="150000"/>
              </a:lnSpc>
            </a:pPr>
            <a:r>
              <a:rPr lang="zh-CN" altLang="en-US" sz="2400" b="1" dirty="0">
                <a:solidFill>
                  <a:srgbClr val="0070C0"/>
                </a:solidFill>
                <a:latin typeface="SimSun" panose="02010600030101010101" pitchFamily="2" charset="-122"/>
                <a:ea typeface="SimSun" panose="02010600030101010101" pitchFamily="2" charset="-122"/>
              </a:rPr>
              <a:t>例如：  </a:t>
            </a:r>
            <a:r>
              <a:rPr lang="zh-CN" altLang="en-US" sz="2400" dirty="0">
                <a:latin typeface="SimSun" panose="02010600030101010101" pitchFamily="2" charset="-122"/>
                <a:ea typeface="SimSun" panose="02010600030101010101" pitchFamily="2" charset="-122"/>
              </a:rPr>
              <a:t>请问您贵姓？  免贵姓 </a:t>
            </a:r>
            <a:r>
              <a:rPr lang="en-US" sz="2400" dirty="0" err="1">
                <a:latin typeface="SimSun" panose="02010600030101010101" pitchFamily="2" charset="-122"/>
                <a:ea typeface="SimSun" panose="02010600030101010101" pitchFamily="2" charset="-122"/>
              </a:rPr>
              <a:t>zhang</a:t>
            </a:r>
            <a:r>
              <a:rPr lang="en-US" sz="2400" dirty="0">
                <a:latin typeface="SimSun" panose="02010600030101010101" pitchFamily="2" charset="-122"/>
                <a:ea typeface="SimSun" panose="02010600030101010101" pitchFamily="2" charset="-122"/>
              </a:rPr>
              <a:t> </a:t>
            </a:r>
          </a:p>
          <a:p>
            <a:pPr>
              <a:lnSpc>
                <a:spcPct val="150000"/>
              </a:lnSpc>
            </a:pPr>
            <a:r>
              <a:rPr lang="en-US" sz="2400" dirty="0">
                <a:latin typeface="SimSun" panose="02010600030101010101" pitchFamily="2" charset="-122"/>
                <a:ea typeface="SimSun" panose="02010600030101010101" pitchFamily="2" charset="-122"/>
              </a:rPr>
              <a:t>	</a:t>
            </a:r>
            <a:r>
              <a:rPr lang="zh-CN" altLang="en-US" sz="2400" dirty="0">
                <a:latin typeface="SimSun" panose="02010600030101010101" pitchFamily="2" charset="-122"/>
                <a:ea typeface="SimSun" panose="02010600030101010101" pitchFamily="2" charset="-122"/>
              </a:rPr>
              <a:t>   </a:t>
            </a:r>
            <a:r>
              <a:rPr lang="en-US" sz="2400" dirty="0" err="1">
                <a:latin typeface="SimSun" panose="02010600030101010101" pitchFamily="2" charset="-122"/>
                <a:ea typeface="SimSun" panose="02010600030101010101" pitchFamily="2" charset="-122"/>
              </a:rPr>
              <a:t>chéng</a:t>
            </a:r>
            <a:r>
              <a:rPr lang="en-US" sz="2400" dirty="0">
                <a:latin typeface="SimSun" panose="02010600030101010101" pitchFamily="2" charset="-122"/>
                <a:ea typeface="SimSun" panose="02010600030101010101" pitchFamily="2" charset="-122"/>
              </a:rPr>
              <a:t> </a:t>
            </a:r>
            <a:r>
              <a:rPr lang="en-US" sz="2400" dirty="0" err="1">
                <a:latin typeface="SimSun" panose="02010600030101010101" pitchFamily="2" charset="-122"/>
                <a:ea typeface="SimSun" panose="02010600030101010101" pitchFamily="2" charset="-122"/>
              </a:rPr>
              <a:t>shì</a:t>
            </a:r>
            <a:r>
              <a:rPr lang="en-US" sz="2400" dirty="0">
                <a:latin typeface="SimSun" panose="02010600030101010101" pitchFamily="2" charset="-122"/>
                <a:ea typeface="SimSun" panose="02010600030101010101" pitchFamily="2" charset="-122"/>
              </a:rPr>
              <a:t>：</a:t>
            </a:r>
            <a:r>
              <a:rPr lang="zh-CN" altLang="en-US" sz="2400" dirty="0">
                <a:latin typeface="SimSun" panose="02010600030101010101" pitchFamily="2" charset="-122"/>
                <a:ea typeface="SimSun" panose="02010600030101010101" pitchFamily="2" charset="-122"/>
              </a:rPr>
              <a:t>城市、程式、成事、城事</a:t>
            </a:r>
            <a:endParaRPr lang="en-US" altLang="zh-CN" sz="2400" dirty="0">
              <a:latin typeface="SimSun" panose="02010600030101010101" pitchFamily="2" charset="-122"/>
              <a:ea typeface="SimSun" panose="02010600030101010101" pitchFamily="2" charset="-122"/>
            </a:endParaRPr>
          </a:p>
          <a:p>
            <a:pPr lvl="3">
              <a:lnSpc>
                <a:spcPct val="150000"/>
              </a:lnSpc>
            </a:pPr>
            <a:r>
              <a:rPr lang="en-US" sz="2400" dirty="0">
                <a:latin typeface="SimSun" panose="02010600030101010101" pitchFamily="2" charset="-122"/>
                <a:ea typeface="SimSun" panose="02010600030101010101" pitchFamily="2" charset="-122"/>
              </a:rPr>
              <a:t>Please hand me the flower. </a:t>
            </a:r>
            <a:r>
              <a:rPr lang="zh-CN" altLang="en-US" sz="2400" dirty="0">
                <a:latin typeface="SimSun" panose="02010600030101010101" pitchFamily="2" charset="-122"/>
                <a:ea typeface="SimSun" panose="02010600030101010101" pitchFamily="2" charset="-122"/>
              </a:rPr>
              <a:t>请把花递给我。</a:t>
            </a:r>
          </a:p>
          <a:p>
            <a:pPr lvl="3">
              <a:lnSpc>
                <a:spcPct val="150000"/>
              </a:lnSpc>
            </a:pPr>
            <a:r>
              <a:rPr lang="en-US" sz="2400" dirty="0">
                <a:latin typeface="SimSun" panose="02010600030101010101" pitchFamily="2" charset="-122"/>
                <a:ea typeface="SimSun" panose="02010600030101010101" pitchFamily="2" charset="-122"/>
              </a:rPr>
              <a:t>Please hand me the flour. </a:t>
            </a:r>
            <a:r>
              <a:rPr lang="zh-CN" altLang="en-US" sz="2400" dirty="0">
                <a:latin typeface="SimSun" panose="02010600030101010101" pitchFamily="2" charset="-122"/>
                <a:ea typeface="SimSun" panose="02010600030101010101" pitchFamily="2" charset="-122"/>
              </a:rPr>
              <a:t>请把面粉递给我。</a:t>
            </a:r>
            <a:endParaRPr lang="en-CN" sz="24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36454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自然语言处理的基本概念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自然语言处理的基本范式</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本学期内容安排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443125"/>
            <a:ext cx="11569927" cy="1596014"/>
          </a:xfrm>
          <a:prstGeom prst="rect">
            <a:avLst/>
          </a:prstGeom>
          <a:noFill/>
        </p:spPr>
        <p:txBody>
          <a:bodyPr wrap="square">
            <a:spAutoFit/>
          </a:bodyPr>
          <a:lstStyle/>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词语切分歧义（</a:t>
            </a:r>
            <a:r>
              <a:rPr lang="en-US" altLang="zh-CN" sz="2400" dirty="0">
                <a:effectLst/>
                <a:latin typeface="Microsoft YaHei" panose="020B0503020204020204" pitchFamily="34" charset="-122"/>
                <a:ea typeface="Microsoft YaHei" panose="020B0503020204020204" pitchFamily="34" charset="-122"/>
              </a:rPr>
              <a:t>Word Segmentation Ambiguity</a:t>
            </a:r>
            <a:r>
              <a:rPr lang="zh-CN" altLang="en-US" sz="2400" dirty="0">
                <a:effectLst/>
                <a:latin typeface="Microsoft YaHei" panose="020B0503020204020204" pitchFamily="34" charset="-122"/>
                <a:ea typeface="Microsoft YaHei" panose="020B0503020204020204" pitchFamily="34" charset="-122"/>
              </a:rPr>
              <a:t>）是由字符组成词语时的歧义现象。</a:t>
            </a:r>
            <a:endParaRPr lang="en-US" altLang="zh-CN" sz="2400"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英语等印欧语系的语言来说，绝大部分单词之间都由空格或标点分割</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汉语、日语等语言来说，单词之间通常没有分隔符</a:t>
            </a:r>
            <a:endParaRPr lang="en-US" altLang="zh-CN" sz="2000"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57486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自然语言处理的主要难点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词语切分歧义</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0FAA38C6-FE8F-75D8-6986-328CAFA098AD}"/>
              </a:ext>
            </a:extLst>
          </p:cNvPr>
          <p:cNvSpPr txBox="1"/>
          <p:nvPr/>
        </p:nvSpPr>
        <p:spPr>
          <a:xfrm>
            <a:off x="179349" y="3748929"/>
            <a:ext cx="8431251" cy="2221762"/>
          </a:xfrm>
          <a:prstGeom prst="rect">
            <a:avLst/>
          </a:prstGeom>
          <a:noFill/>
        </p:spPr>
        <p:txBody>
          <a:bodyPr wrap="square">
            <a:spAutoFit/>
          </a:bodyPr>
          <a:lstStyle/>
          <a:p>
            <a:pPr>
              <a:lnSpc>
                <a:spcPct val="150000"/>
              </a:lnSpc>
            </a:pPr>
            <a:r>
              <a:rPr lang="zh-CN" altLang="en-US" sz="2400" b="1" dirty="0">
                <a:solidFill>
                  <a:srgbClr val="0070C0"/>
                </a:solidFill>
                <a:latin typeface="SimSun" panose="02010600030101010101" pitchFamily="2" charset="-122"/>
                <a:ea typeface="SimSun" panose="02010600030101010101" pitchFamily="2" charset="-122"/>
              </a:rPr>
              <a:t>例如： </a:t>
            </a:r>
            <a:r>
              <a:rPr lang="zh-CN" altLang="en-US" sz="2400" i="1" u="sng" dirty="0">
                <a:latin typeface="SimSun" panose="02010600030101010101" pitchFamily="2" charset="-122"/>
                <a:ea typeface="SimSun" panose="02010600030101010101" pitchFamily="2" charset="-122"/>
              </a:rPr>
              <a:t>语言学</a:t>
            </a:r>
            <a:r>
              <a:rPr lang="zh-CN" altLang="en-US" sz="2400" dirty="0">
                <a:latin typeface="SimSun" panose="02010600030101010101" pitchFamily="2" charset="-122"/>
                <a:ea typeface="SimSun" panose="02010600030101010101" pitchFamily="2" charset="-122"/>
              </a:rPr>
              <a:t>是一门基础学科</a:t>
            </a:r>
          </a:p>
          <a:p>
            <a:pPr>
              <a:lnSpc>
                <a:spcPct val="150000"/>
              </a:lnSpc>
            </a:pPr>
            <a:r>
              <a:rPr lang="en-US" altLang="zh-CN" sz="2400" dirty="0">
                <a:latin typeface="SimSun" panose="02010600030101010101" pitchFamily="2" charset="-122"/>
                <a:ea typeface="SimSun" panose="02010600030101010101" pitchFamily="2" charset="-122"/>
              </a:rPr>
              <a:t>	</a:t>
            </a:r>
            <a:r>
              <a:rPr lang="zh-CN" altLang="en-US" sz="2400" dirty="0">
                <a:latin typeface="SimSun" panose="02010600030101010101" pitchFamily="2" charset="-122"/>
                <a:ea typeface="SimSun" panose="02010600030101010101" pitchFamily="2" charset="-122"/>
              </a:rPr>
              <a:t> 这门</a:t>
            </a:r>
            <a:r>
              <a:rPr lang="zh-CN" altLang="en-US" sz="2400" i="1" u="sng" dirty="0">
                <a:latin typeface="SimSun" panose="02010600030101010101" pitchFamily="2" charset="-122"/>
                <a:ea typeface="SimSun" panose="02010600030101010101" pitchFamily="2" charset="-122"/>
              </a:rPr>
              <a:t>语言学</a:t>
            </a:r>
            <a:r>
              <a:rPr lang="zh-CN" altLang="en-US" sz="2400" dirty="0">
                <a:latin typeface="SimSun" panose="02010600030101010101" pitchFamily="2" charset="-122"/>
                <a:ea typeface="SimSun" panose="02010600030101010101" pitchFamily="2" charset="-122"/>
              </a:rPr>
              <a:t>起来很困难</a:t>
            </a:r>
            <a:endParaRPr lang="en-US" altLang="zh-CN" sz="2400" dirty="0">
              <a:latin typeface="SimSun" panose="02010600030101010101" pitchFamily="2" charset="-122"/>
              <a:ea typeface="SimSun" panose="02010600030101010101" pitchFamily="2" charset="-122"/>
            </a:endParaRPr>
          </a:p>
          <a:p>
            <a:pPr>
              <a:lnSpc>
                <a:spcPct val="150000"/>
              </a:lnSpc>
            </a:pPr>
            <a:r>
              <a:rPr lang="en-US" altLang="zh-CN" sz="2400" dirty="0"/>
              <a:t>	</a:t>
            </a:r>
            <a:r>
              <a:rPr lang="zh-CN" altLang="en-US" sz="2400" dirty="0"/>
              <a:t>   处理解放大道路面积水问题</a:t>
            </a:r>
            <a:endParaRPr lang="en-US" altLang="zh-CN" sz="2400" dirty="0">
              <a:latin typeface="SimSun" panose="02010600030101010101" pitchFamily="2" charset="-122"/>
              <a:ea typeface="SimSun" panose="02010600030101010101" pitchFamily="2" charset="-122"/>
            </a:endParaRPr>
          </a:p>
          <a:p>
            <a:pPr>
              <a:lnSpc>
                <a:spcPct val="150000"/>
              </a:lnSpc>
            </a:pPr>
            <a:r>
              <a:rPr lang="en-US" sz="2400" dirty="0">
                <a:latin typeface="SimSun" panose="02010600030101010101" pitchFamily="2" charset="-122"/>
                <a:ea typeface="SimSun" panose="02010600030101010101" pitchFamily="2" charset="-122"/>
              </a:rPr>
              <a:t>	</a:t>
            </a:r>
            <a:r>
              <a:rPr lang="zh-CN" altLang="en-US" sz="2400" dirty="0">
                <a:latin typeface="SimSun" panose="02010600030101010101" pitchFamily="2" charset="-122"/>
                <a:ea typeface="SimSun" panose="02010600030101010101" pitchFamily="2" charset="-122"/>
              </a:rPr>
              <a:t> 南京市长江大桥</a:t>
            </a:r>
            <a:endParaRPr lang="en-CN" sz="2400" dirty="0">
              <a:latin typeface="SimSun" panose="02010600030101010101" pitchFamily="2" charset="-122"/>
              <a:ea typeface="SimSun" panose="02010600030101010101" pitchFamily="2" charset="-122"/>
            </a:endParaRPr>
          </a:p>
        </p:txBody>
      </p:sp>
      <p:pic>
        <p:nvPicPr>
          <p:cNvPr id="1026" name="Picture 2">
            <a:extLst>
              <a:ext uri="{FF2B5EF4-FFF2-40B4-BE49-F238E27FC236}">
                <a16:creationId xmlns:a16="http://schemas.microsoft.com/office/drawing/2014/main" id="{BCB861D9-05F0-48DE-C609-D547FD683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728" y="3819486"/>
            <a:ext cx="3771674" cy="22225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欢迎新老师生前来就餐”哈哈哈哈，这个学校语文老师会来吗？|语文">
            <a:extLst>
              <a:ext uri="{FF2B5EF4-FFF2-40B4-BE49-F238E27FC236}">
                <a16:creationId xmlns:a16="http://schemas.microsoft.com/office/drawing/2014/main" id="{02574497-00C2-8728-1AE5-307C83BFB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1913" y="3818862"/>
            <a:ext cx="2572262" cy="222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227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443125"/>
            <a:ext cx="11591699" cy="3823419"/>
          </a:xfrm>
          <a:prstGeom prst="rect">
            <a:avLst/>
          </a:prstGeom>
          <a:noFill/>
        </p:spPr>
        <p:txBody>
          <a:bodyPr wrap="square">
            <a:spAutoFit/>
          </a:bodyPr>
          <a:lstStyle/>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词义歧义</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Word Sense Ambiguity</a:t>
            </a:r>
            <a:r>
              <a:rPr lang="zh-CN" altLang="en-US" sz="2400" dirty="0">
                <a:effectLst/>
                <a:latin typeface="Microsoft YaHei" panose="020B0503020204020204" pitchFamily="34" charset="-122"/>
                <a:ea typeface="Microsoft YaHei" panose="020B0503020204020204" pitchFamily="34" charset="-122"/>
              </a:rPr>
              <a:t>）是指词语具有相同形式但是不同意义。</a:t>
            </a: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spcBef>
                <a:spcPts val="1800"/>
              </a:spcBef>
            </a:pPr>
            <a:r>
              <a:rPr lang="zh-CN" altLang="en-US" sz="2000" b="0" i="0" dirty="0">
                <a:solidFill>
                  <a:srgbClr val="0070C0"/>
                </a:solidFill>
                <a:effectLst/>
                <a:latin typeface="Times New Roman" panose="02020603050405020304" pitchFamily="18" charset="0"/>
              </a:rPr>
              <a:t>例如：</a:t>
            </a:r>
            <a:r>
              <a:rPr lang="zh-CN" altLang="en-US" sz="2000" b="0" i="0" dirty="0">
                <a:effectLst/>
                <a:latin typeface="Times New Roman" panose="02020603050405020304" pitchFamily="18" charset="0"/>
              </a:rPr>
              <a:t> “打”字在</a:t>
            </a:r>
            <a:r>
              <a:rPr lang="en-US" altLang="zh-CN" sz="2000" b="0" i="0" dirty="0">
                <a:effectLst/>
                <a:latin typeface="Times New Roman" panose="02020603050405020304" pitchFamily="18" charset="0"/>
              </a:rPr>
              <a:t>《</a:t>
            </a:r>
            <a:r>
              <a:rPr lang="zh-CN" altLang="en-US" sz="2000" b="0" i="0" dirty="0">
                <a:effectLst/>
                <a:latin typeface="Times New Roman" panose="02020603050405020304" pitchFamily="18" charset="0"/>
              </a:rPr>
              <a:t>现代汉语词典（第七版）</a:t>
            </a:r>
            <a:r>
              <a:rPr lang="en-US" altLang="zh-CN" sz="2000" b="0" i="0" dirty="0">
                <a:effectLst/>
                <a:latin typeface="Times New Roman" panose="02020603050405020304" pitchFamily="18" charset="0"/>
              </a:rPr>
              <a:t>》</a:t>
            </a:r>
            <a:r>
              <a:rPr lang="zh-CN" altLang="en-US" sz="2000" b="0" i="0" dirty="0">
                <a:effectLst/>
                <a:latin typeface="Times New Roman" panose="02020603050405020304" pitchFamily="18" charset="0"/>
              </a:rPr>
              <a:t>中，有两个读音“</a:t>
            </a:r>
            <a:r>
              <a:rPr lang="en-US" altLang="zh-CN" sz="2000" b="0" i="0" dirty="0" err="1">
                <a:effectLst/>
                <a:latin typeface="Times New Roman" panose="02020603050405020304" pitchFamily="18" charset="0"/>
              </a:rPr>
              <a:t>dá</a:t>
            </a:r>
            <a:r>
              <a:rPr lang="en-US" altLang="zh-CN" sz="2000" b="0" i="0" dirty="0">
                <a:effectLst/>
                <a:latin typeface="Times New Roman" panose="02020603050405020304" pitchFamily="18" charset="0"/>
              </a:rPr>
              <a:t>”</a:t>
            </a:r>
            <a:r>
              <a:rPr lang="zh-CN" altLang="en-US" sz="2000" b="0" i="0" dirty="0">
                <a:effectLst/>
                <a:latin typeface="Times New Roman" panose="02020603050405020304" pitchFamily="18" charset="0"/>
              </a:rPr>
              <a:t>和“</a:t>
            </a:r>
            <a:r>
              <a:rPr lang="en-US" altLang="zh-CN" sz="2000" b="0" i="0" dirty="0" err="1">
                <a:effectLst/>
                <a:latin typeface="Times New Roman" panose="02020603050405020304" pitchFamily="18" charset="0"/>
              </a:rPr>
              <a:t>dǎ</a:t>
            </a:r>
            <a:r>
              <a:rPr lang="en-US" altLang="zh-CN" sz="2000" b="0" i="0" dirty="0">
                <a:effectLst/>
                <a:latin typeface="Times New Roman" panose="02020603050405020304" pitchFamily="18" charset="0"/>
              </a:rPr>
              <a:t>”</a:t>
            </a:r>
            <a:r>
              <a:rPr lang="zh-CN" altLang="en-US" sz="2000" b="0" i="0" dirty="0">
                <a:effectLst/>
                <a:latin typeface="Times New Roman" panose="02020603050405020304" pitchFamily="18" charset="0"/>
              </a:rPr>
              <a:t>，分别作为量词、动词和介词，在作为动词时“打”字有 </a:t>
            </a:r>
            <a:r>
              <a:rPr lang="en-US" altLang="zh-CN" sz="2000" b="0" i="0" dirty="0">
                <a:effectLst/>
                <a:latin typeface="Times New Roman" panose="02020603050405020304" pitchFamily="18" charset="0"/>
              </a:rPr>
              <a:t>24 </a:t>
            </a:r>
            <a:r>
              <a:rPr lang="zh-CN" altLang="en-US" sz="2000" b="0" i="0" dirty="0">
                <a:effectLst/>
                <a:latin typeface="Times New Roman" panose="02020603050405020304" pitchFamily="18" charset="0"/>
              </a:rPr>
              <a:t>个意项</a:t>
            </a:r>
            <a:endParaRPr lang="en-US" altLang="zh-CN" sz="2000" b="0" i="0" dirty="0">
              <a:effectLst/>
              <a:latin typeface="Times New Roman" panose="02020603050405020304" pitchFamily="18" charset="0"/>
            </a:endParaRPr>
          </a:p>
          <a:p>
            <a:pPr lvl="1">
              <a:lnSpc>
                <a:spcPct val="125000"/>
              </a:lnSpc>
            </a:pPr>
            <a:r>
              <a:rPr lang="zh-CN" altLang="en-US" sz="2000" b="0" i="0" dirty="0">
                <a:effectLst/>
                <a:latin typeface="Times New Roman" panose="02020603050405020304" pitchFamily="18" charset="0"/>
              </a:rPr>
              <a:t>打 </a:t>
            </a:r>
            <a:r>
              <a:rPr lang="en-US" sz="2000" b="0" i="0" dirty="0" err="1">
                <a:effectLst/>
                <a:latin typeface="Times New Roman" panose="02020603050405020304" pitchFamily="18" charset="0"/>
              </a:rPr>
              <a:t>dǎ</a:t>
            </a:r>
            <a:r>
              <a:rPr lang="en-US" sz="2000" b="0" i="0" dirty="0">
                <a:effectLst/>
                <a:latin typeface="Times New Roman" panose="02020603050405020304" pitchFamily="18" charset="0"/>
              </a:rPr>
              <a:t> </a:t>
            </a:r>
            <a:r>
              <a:rPr lang="zh-CN" altLang="en-US" sz="2000" b="0" i="0" dirty="0">
                <a:effectLst/>
                <a:latin typeface="Times New Roman" panose="02020603050405020304" pitchFamily="18" charset="0"/>
              </a:rPr>
              <a:t>动词：</a:t>
            </a:r>
            <a:br>
              <a:rPr lang="zh-CN" altLang="en-US" sz="2000" dirty="0"/>
            </a:br>
            <a:r>
              <a:rPr lang="en-US" altLang="zh-CN" sz="2000" b="0" i="0" dirty="0">
                <a:effectLst/>
                <a:latin typeface="Times New Roman" panose="02020603050405020304" pitchFamily="18" charset="0"/>
              </a:rPr>
              <a:t>(1) </a:t>
            </a:r>
            <a:r>
              <a:rPr lang="zh-CN" altLang="en-US" sz="2000" b="0" i="0" dirty="0">
                <a:effectLst/>
                <a:latin typeface="Times New Roman" panose="02020603050405020304" pitchFamily="18" charset="0"/>
              </a:rPr>
              <a:t>用手或器具撞击物体：</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门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鼓</a:t>
            </a:r>
            <a:br>
              <a:rPr lang="zh-CN" altLang="en-US" sz="2000" dirty="0"/>
            </a:br>
            <a:r>
              <a:rPr lang="en-US" altLang="zh-CN" sz="2000" b="0" i="0" dirty="0">
                <a:effectLst/>
                <a:latin typeface="Times New Roman" panose="02020603050405020304" pitchFamily="18" charset="0"/>
              </a:rPr>
              <a:t>(2) </a:t>
            </a:r>
            <a:r>
              <a:rPr lang="zh-CN" altLang="en-US" sz="2000" b="0" i="0" dirty="0">
                <a:effectLst/>
                <a:latin typeface="Times New Roman" panose="02020603050405020304" pitchFamily="18" charset="0"/>
              </a:rPr>
              <a:t>器皿、蛋类等因撞击而破碎：碗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了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鸡飞蛋 </a:t>
            </a:r>
            <a:r>
              <a:rPr lang="en-US" altLang="zh-CN" sz="2000" b="0" i="0" dirty="0">
                <a:effectLst/>
                <a:latin typeface="Times New Roman" panose="02020603050405020304" pitchFamily="18" charset="0"/>
              </a:rPr>
              <a:t>~</a:t>
            </a:r>
            <a:br>
              <a:rPr lang="zh-CN" altLang="en-US" sz="2000" dirty="0"/>
            </a:br>
            <a:r>
              <a:rPr lang="en-US" altLang="zh-CN" sz="2000" b="0" i="0" dirty="0">
                <a:effectLst/>
                <a:latin typeface="Times New Roman" panose="02020603050405020304" pitchFamily="18" charset="0"/>
              </a:rPr>
              <a:t>(3) </a:t>
            </a:r>
            <a:r>
              <a:rPr lang="zh-CN" altLang="en-US" sz="2000" b="0" i="0" dirty="0">
                <a:effectLst/>
                <a:latin typeface="Times New Roman" panose="02020603050405020304" pitchFamily="18" charset="0"/>
              </a:rPr>
              <a:t>殴打；攻打：</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架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援</a:t>
            </a:r>
            <a:br>
              <a:rPr lang="zh-CN" altLang="en-US" sz="2000" dirty="0"/>
            </a:br>
            <a:r>
              <a:rPr lang="en-US" altLang="zh-CN" sz="2000" b="0" i="0" dirty="0">
                <a:effectLst/>
                <a:latin typeface="Times New Roman" panose="02020603050405020304" pitchFamily="18" charset="0"/>
              </a:rPr>
              <a:t>(4) </a:t>
            </a:r>
            <a:r>
              <a:rPr lang="zh-CN" altLang="en-US" sz="2000" b="0" i="0" dirty="0">
                <a:effectLst/>
                <a:latin typeface="Times New Roman" panose="02020603050405020304" pitchFamily="18" charset="0"/>
              </a:rPr>
              <a:t>发生与人交涉的行为：</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官司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交道</a:t>
            </a:r>
            <a:br>
              <a:rPr lang="zh-CN" altLang="en-US" sz="2000" dirty="0"/>
            </a:br>
            <a:r>
              <a:rPr lang="en-US" altLang="zh-CN" sz="2000" b="0" i="0" dirty="0">
                <a:effectLst/>
                <a:latin typeface="Times New Roman" panose="02020603050405020304" pitchFamily="18" charset="0"/>
              </a:rPr>
              <a:t>(5) </a:t>
            </a:r>
            <a:r>
              <a:rPr lang="zh-CN" altLang="en-US" sz="2000" b="0" i="0" dirty="0">
                <a:effectLst/>
                <a:latin typeface="Times New Roman" panose="02020603050405020304" pitchFamily="18" charset="0"/>
              </a:rPr>
              <a:t>汲取；盛取：</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米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酱油</a:t>
            </a:r>
            <a:endParaRPr lang="en-US" altLang="zh-CN" sz="2000" dirty="0">
              <a:latin typeface="Times New Roman" panose="02020603050405020304" pitchFamily="18" charset="0"/>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51299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自然语言处理的主要难点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词义歧义</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10" name="Picture 2" descr="你是什么垃圾?这句灵魂之问正成为上海社交新话题_手机新浪网">
            <a:extLst>
              <a:ext uri="{FF2B5EF4-FFF2-40B4-BE49-F238E27FC236}">
                <a16:creationId xmlns:a16="http://schemas.microsoft.com/office/drawing/2014/main" id="{0DE3F3BB-DE51-13D8-9115-5DBA4E46D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1953" y="2997820"/>
            <a:ext cx="3064852" cy="2173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50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443125"/>
            <a:ext cx="11591699" cy="4208781"/>
          </a:xfrm>
          <a:prstGeom prst="rect">
            <a:avLst/>
          </a:prstGeom>
          <a:noFill/>
        </p:spPr>
        <p:txBody>
          <a:bodyPr wrap="square">
            <a:spAutoFit/>
          </a:bodyPr>
          <a:lstStyle/>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结构歧义（</a:t>
            </a:r>
            <a:r>
              <a:rPr lang="en-US" altLang="zh-CN" sz="2400" b="1" dirty="0">
                <a:effectLst/>
                <a:latin typeface="Microsoft YaHei" panose="020B0503020204020204" pitchFamily="34" charset="-122"/>
                <a:ea typeface="Microsoft YaHei" panose="020B0503020204020204" pitchFamily="34" charset="-122"/>
              </a:rPr>
              <a:t>Structural Ambiguity</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是由词组成词组或者句子时，由于其组成的词或词组间可能存在不同的语法或语义关系而出现的（潜在）歧义现象。</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“VP+ </a:t>
            </a:r>
            <a:r>
              <a:rPr lang="zh-CN" altLang="en-US" sz="2000" dirty="0">
                <a:latin typeface="Microsoft YaHei" panose="020B0503020204020204" pitchFamily="34" charset="-122"/>
                <a:ea typeface="Microsoft YaHei" panose="020B0503020204020204" pitchFamily="34" charset="-122"/>
              </a:rPr>
              <a:t>的 </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 </a:t>
            </a:r>
            <a:r>
              <a:rPr lang="en-US" altLang="zh-CN" sz="2000" dirty="0">
                <a:latin typeface="Microsoft YaHei" panose="020B0503020204020204" pitchFamily="34" charset="-122"/>
                <a:ea typeface="Microsoft YaHei" panose="020B0503020204020204" pitchFamily="34" charset="-122"/>
              </a:rPr>
              <a:t>+NP” </a:t>
            </a:r>
            <a:r>
              <a:rPr lang="zh-CN" altLang="en-US" sz="2000" dirty="0">
                <a:latin typeface="Microsoft YaHei" panose="020B0503020204020204" pitchFamily="34" charset="-122"/>
                <a:ea typeface="Microsoft YaHei" panose="020B0503020204020204" pitchFamily="34" charset="-122"/>
              </a:rPr>
              <a:t>型歧义结构没有分隔符</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0" i="0" dirty="0">
                <a:effectLst/>
                <a:latin typeface="Times New Roman" panose="02020603050405020304" pitchFamily="18" charset="0"/>
              </a:rPr>
              <a:t>   </a:t>
            </a:r>
            <a:r>
              <a:rPr lang="zh-CN" altLang="en-US" sz="2000" b="0" i="0" dirty="0">
                <a:solidFill>
                  <a:srgbClr val="0070C0"/>
                </a:solidFill>
                <a:effectLst/>
                <a:latin typeface="Times New Roman" panose="02020603050405020304" pitchFamily="18" charset="0"/>
              </a:rPr>
              <a:t>例如：</a:t>
            </a:r>
            <a:r>
              <a:rPr lang="zh-CN" altLang="en-US" sz="2000" b="0" i="0" dirty="0">
                <a:effectLst/>
                <a:latin typeface="Times New Roman" panose="02020603050405020304" pitchFamily="18" charset="0"/>
              </a:rPr>
              <a:t> 反对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的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是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少数人；</a:t>
            </a:r>
            <a:r>
              <a:rPr lang="zh-CN" altLang="en-US" sz="2000" dirty="0"/>
              <a:t>老师，您 </a:t>
            </a:r>
            <a:r>
              <a:rPr lang="en-US" altLang="zh-CN" sz="2000" b="0" i="0" dirty="0">
                <a:effectLst/>
                <a:latin typeface="Times New Roman" panose="02020603050405020304" pitchFamily="18" charset="0"/>
              </a:rPr>
              <a:t>|</a:t>
            </a:r>
            <a:r>
              <a:rPr lang="zh-CN" altLang="en-US" sz="2000" b="0" i="0" dirty="0">
                <a:effectLst/>
                <a:latin typeface="Times New Roman" panose="02020603050405020304" pitchFamily="18" charset="0"/>
              </a:rPr>
              <a:t> </a:t>
            </a:r>
            <a:r>
              <a:rPr lang="zh-CN" altLang="en-US" sz="2000" dirty="0"/>
              <a:t>教 </a:t>
            </a:r>
            <a:r>
              <a:rPr lang="en-US" altLang="zh-CN" sz="2000" b="0" i="0" dirty="0">
                <a:effectLst/>
                <a:latin typeface="Times New Roman" panose="02020603050405020304" pitchFamily="18" charset="0"/>
              </a:rPr>
              <a:t>|</a:t>
            </a:r>
            <a:r>
              <a:rPr lang="zh-CN" altLang="en-US" sz="2000" b="0" i="0" dirty="0">
                <a:effectLst/>
                <a:latin typeface="Times New Roman" panose="02020603050405020304" pitchFamily="18" charset="0"/>
              </a:rPr>
              <a:t> </a:t>
            </a:r>
            <a:r>
              <a:rPr lang="zh-CN" altLang="en-US" sz="2000" dirty="0"/>
              <a:t>的 </a:t>
            </a:r>
            <a:r>
              <a:rPr lang="en-US" altLang="zh-CN" sz="2000" b="0" i="0" dirty="0">
                <a:effectLst/>
                <a:latin typeface="Times New Roman" panose="02020603050405020304" pitchFamily="18" charset="0"/>
              </a:rPr>
              <a:t>|</a:t>
            </a:r>
            <a:r>
              <a:rPr lang="zh-CN" altLang="en-US" sz="2000" b="0" i="0" dirty="0">
                <a:effectLst/>
                <a:latin typeface="Times New Roman" panose="02020603050405020304" pitchFamily="18" charset="0"/>
              </a:rPr>
              <a:t> </a:t>
            </a:r>
            <a:r>
              <a:rPr lang="zh-CN" altLang="en-US" sz="2000" dirty="0"/>
              <a:t>都是 </a:t>
            </a:r>
            <a:r>
              <a:rPr lang="en-US" altLang="zh-CN" sz="2000" b="0" i="0" dirty="0">
                <a:effectLst/>
                <a:latin typeface="Times New Roman" panose="02020603050405020304" pitchFamily="18" charset="0"/>
              </a:rPr>
              <a:t>|</a:t>
            </a:r>
            <a:r>
              <a:rPr lang="zh-CN" altLang="en-US" sz="2000" b="0" i="0" dirty="0">
                <a:effectLst/>
                <a:latin typeface="Times New Roman" panose="02020603050405020304" pitchFamily="18" charset="0"/>
              </a:rPr>
              <a:t> </a:t>
            </a:r>
            <a:r>
              <a:rPr lang="zh-CN" altLang="en-US" sz="2000" dirty="0"/>
              <a:t>没用的东西。</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en-US" sz="2000" dirty="0">
                <a:latin typeface="Microsoft YaHei" panose="020B0503020204020204" pitchFamily="34" charset="-122"/>
                <a:ea typeface="Microsoft YaHei" panose="020B0503020204020204" pitchFamily="34" charset="-122"/>
              </a:rPr>
              <a:t>“VP+N1+ </a:t>
            </a:r>
            <a:r>
              <a:rPr lang="zh-CN" altLang="en-US" sz="2000" dirty="0">
                <a:latin typeface="Microsoft YaHei" panose="020B0503020204020204" pitchFamily="34" charset="-122"/>
                <a:ea typeface="Microsoft YaHei" panose="020B0503020204020204" pitchFamily="34" charset="-122"/>
              </a:rPr>
              <a:t>的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N2” </a:t>
            </a:r>
            <a:r>
              <a:rPr lang="zh-CN" altLang="en-US" sz="2000" dirty="0">
                <a:latin typeface="Microsoft YaHei" panose="020B0503020204020204" pitchFamily="34" charset="-122"/>
                <a:ea typeface="Microsoft YaHei" panose="020B0503020204020204" pitchFamily="34" charset="-122"/>
              </a:rPr>
              <a:t>型歧义结构</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0" i="0" dirty="0">
                <a:solidFill>
                  <a:srgbClr val="0070C0"/>
                </a:solidFill>
                <a:effectLst/>
                <a:latin typeface="Times New Roman" panose="02020603050405020304" pitchFamily="18" charset="0"/>
              </a:rPr>
              <a:t>   例如： </a:t>
            </a:r>
            <a:r>
              <a:rPr lang="zh-CN" altLang="en-US" sz="2000" b="0" i="0" dirty="0">
                <a:effectLst/>
                <a:latin typeface="Times New Roman" panose="02020603050405020304" pitchFamily="18" charset="0"/>
              </a:rPr>
              <a:t>咬死了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猎人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的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狗</a:t>
            </a:r>
            <a:endParaRPr lang="en-US" altLang="zh-CN" sz="20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en-US" sz="2000" dirty="0">
                <a:latin typeface="Microsoft YaHei" panose="020B0503020204020204" pitchFamily="34" charset="-122"/>
                <a:ea typeface="Microsoft YaHei" panose="020B0503020204020204" pitchFamily="34" charset="-122"/>
              </a:rPr>
              <a:t>“ N1+ </a:t>
            </a:r>
            <a:r>
              <a:rPr lang="zh-CN" altLang="en-US" sz="2000" dirty="0">
                <a:latin typeface="Microsoft YaHei" panose="020B0503020204020204" pitchFamily="34" charset="-122"/>
                <a:ea typeface="Microsoft YaHei" panose="020B0503020204020204" pitchFamily="34" charset="-122"/>
              </a:rPr>
              <a:t>和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N2+ </a:t>
            </a:r>
            <a:r>
              <a:rPr lang="zh-CN" altLang="en-US" sz="2000" dirty="0">
                <a:latin typeface="Microsoft YaHei" panose="020B0503020204020204" pitchFamily="34" charset="-122"/>
                <a:ea typeface="Microsoft YaHei" panose="020B0503020204020204" pitchFamily="34" charset="-122"/>
              </a:rPr>
              <a:t>的 </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N3” </a:t>
            </a:r>
            <a:r>
              <a:rPr lang="zh-CN" altLang="en-US" sz="2000" dirty="0">
                <a:latin typeface="Microsoft YaHei" panose="020B0503020204020204" pitchFamily="34" charset="-122"/>
                <a:ea typeface="Microsoft YaHei" panose="020B0503020204020204" pitchFamily="34" charset="-122"/>
              </a:rPr>
              <a:t>型歧义结构</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b="0" i="0" dirty="0">
                <a:solidFill>
                  <a:srgbClr val="0070C0"/>
                </a:solidFill>
                <a:effectLst/>
                <a:latin typeface="Times New Roman" panose="02020603050405020304" pitchFamily="18" charset="0"/>
              </a:rPr>
              <a:t>   例如：</a:t>
            </a:r>
            <a:r>
              <a:rPr lang="zh-CN" altLang="en-US" sz="2000" b="0" i="0" dirty="0">
                <a:effectLst/>
                <a:latin typeface="Times New Roman" panose="02020603050405020304" pitchFamily="18" charset="0"/>
              </a:rPr>
              <a:t>桌子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和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椅子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的 </a:t>
            </a:r>
            <a:r>
              <a:rPr lang="en-US" altLang="zh-CN" sz="2000" b="0" i="0" dirty="0">
                <a:effectLst/>
                <a:latin typeface="Times New Roman" panose="02020603050405020304" pitchFamily="18" charset="0"/>
              </a:rPr>
              <a:t>| </a:t>
            </a:r>
            <a:r>
              <a:rPr lang="zh-CN" altLang="en-US" sz="2000" b="0" i="0" dirty="0">
                <a:effectLst/>
                <a:latin typeface="Times New Roman" panose="02020603050405020304" pitchFamily="18" charset="0"/>
              </a:rPr>
              <a:t>腿</a:t>
            </a:r>
            <a:endParaRPr lang="en-US" altLang="zh-CN" sz="2000"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51331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自然语言处理的主要难点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结构歧义</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3052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443125"/>
            <a:ext cx="11591699" cy="4447371"/>
          </a:xfrm>
          <a:prstGeom prst="rect">
            <a:avLst/>
          </a:prstGeom>
          <a:noFill/>
        </p:spPr>
        <p:txBody>
          <a:bodyPr wrap="square">
            <a:spAutoFit/>
          </a:bodyPr>
          <a:lstStyle/>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指代歧义</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Demonstrative Ambiguity</a:t>
            </a:r>
            <a:r>
              <a:rPr lang="zh-CN" altLang="en-US" sz="2400" dirty="0">
                <a:effectLst/>
                <a:latin typeface="Microsoft YaHei" panose="020B0503020204020204" pitchFamily="34" charset="-122"/>
                <a:ea typeface="Microsoft YaHei" panose="020B0503020204020204" pitchFamily="34" charset="-122"/>
              </a:rPr>
              <a:t>）是指代词（如我，你，他等）和代词词组（如“那件事”，“这一点”等）所指的事件可能存在歧义</a:t>
            </a:r>
            <a:endParaRPr lang="en-US" altLang="zh-CN" sz="2400" dirty="0">
              <a:effectLst/>
              <a:latin typeface="Microsoft YaHei" panose="020B0503020204020204" pitchFamily="34" charset="-122"/>
              <a:ea typeface="Microsoft YaHei" panose="020B0503020204020204" pitchFamily="34" charset="-122"/>
            </a:endParaRPr>
          </a:p>
          <a:p>
            <a:pPr>
              <a:lnSpc>
                <a:spcPct val="125000"/>
              </a:lnSpc>
              <a:spcBef>
                <a:spcPts val="1800"/>
              </a:spcBef>
            </a:pPr>
            <a:r>
              <a:rPr lang="zh-CN" altLang="en-US" sz="2000" dirty="0">
                <a:solidFill>
                  <a:srgbClr val="0070C0"/>
                </a:solidFill>
                <a:latin typeface="Times New Roman" panose="02020603050405020304" pitchFamily="18" charset="0"/>
              </a:rPr>
              <a:t>     例如： </a:t>
            </a:r>
            <a:r>
              <a:rPr lang="zh-CN" altLang="en-US" sz="2000" dirty="0">
                <a:latin typeface="Times New Roman" panose="02020603050405020304" pitchFamily="18" charset="0"/>
              </a:rPr>
              <a:t>猴子吃了香蕉，因为它 饿了。</a:t>
            </a:r>
            <a:br>
              <a:rPr lang="zh-CN" altLang="en-US" sz="2000" dirty="0"/>
            </a:br>
            <a:r>
              <a:rPr lang="zh-CN" altLang="en-US" sz="2000" dirty="0"/>
              <a:t>                    </a:t>
            </a:r>
            <a:r>
              <a:rPr lang="zh-CN" altLang="en-US" sz="2000" b="0" i="0" dirty="0">
                <a:effectLst/>
                <a:latin typeface="Times New Roman" panose="02020603050405020304" pitchFamily="18" charset="0"/>
              </a:rPr>
              <a:t>猴子吃了香蕉，因为它 熟透了。 </a:t>
            </a:r>
            <a:endParaRPr lang="en-US" altLang="zh-CN" sz="2000" b="0" i="0" dirty="0">
              <a:effectLst/>
              <a:latin typeface="Times New Roman" panose="02020603050405020304" pitchFamily="18" charset="0"/>
            </a:endParaRPr>
          </a:p>
          <a:p>
            <a:pPr>
              <a:lnSpc>
                <a:spcPct val="125000"/>
              </a:lnSpc>
              <a:spcBef>
                <a:spcPts val="1800"/>
              </a:spcBef>
            </a:pPr>
            <a:endParaRPr lang="en-US" altLang="zh-CN" sz="2000" b="0" i="0" dirty="0">
              <a:effectLst/>
              <a:latin typeface="Times New Roman" panose="02020603050405020304" pitchFamily="18" charset="0"/>
            </a:endParaRPr>
          </a:p>
          <a:p>
            <a:pPr algn="just">
              <a:lnSpc>
                <a:spcPct val="125000"/>
              </a:lnSpc>
            </a:pPr>
            <a:r>
              <a:rPr lang="zh-CN" altLang="en-US" sz="2400" b="1" dirty="0">
                <a:latin typeface="Microsoft YaHei" panose="020B0503020204020204" pitchFamily="34" charset="-122"/>
                <a:ea typeface="Microsoft YaHei" panose="020B0503020204020204" pitchFamily="34" charset="-122"/>
              </a:rPr>
              <a:t>省略歧义</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Ellipsis Ambiguity</a:t>
            </a:r>
            <a:r>
              <a:rPr lang="zh-CN" altLang="en-US" sz="2400" dirty="0">
                <a:latin typeface="Microsoft YaHei" panose="020B0503020204020204" pitchFamily="34" charset="-122"/>
                <a:ea typeface="Microsoft YaHei" panose="020B0503020204020204" pitchFamily="34" charset="-122"/>
              </a:rPr>
              <a:t>）是指自然语言中由于省略所产生的歧义</a:t>
            </a:r>
            <a:endParaRPr lang="en-US" altLang="zh-CN" sz="2400" dirty="0">
              <a:latin typeface="Microsoft YaHei" panose="020B0503020204020204" pitchFamily="34" charset="-122"/>
              <a:ea typeface="Microsoft YaHei" panose="020B0503020204020204" pitchFamily="34" charset="-122"/>
            </a:endParaRPr>
          </a:p>
          <a:p>
            <a:pPr algn="l">
              <a:spcBef>
                <a:spcPts val="2400"/>
              </a:spcBef>
            </a:pPr>
            <a:r>
              <a:rPr lang="zh-CN" altLang="en-US" sz="2000" dirty="0">
                <a:solidFill>
                  <a:srgbClr val="0070C0"/>
                </a:solidFill>
                <a:latin typeface="Times New Roman" panose="02020603050405020304" pitchFamily="18" charset="0"/>
              </a:rPr>
              <a:t>      例如：</a:t>
            </a:r>
            <a:r>
              <a:rPr lang="zh-CN" altLang="en-US" sz="2000" dirty="0">
                <a:latin typeface="Times New Roman" panose="02020603050405020304" pitchFamily="18" charset="0"/>
              </a:rPr>
              <a:t>县政府同意乡政府报告。</a:t>
            </a:r>
          </a:p>
          <a:p>
            <a:pPr algn="l"/>
            <a:br>
              <a:rPr lang="zh-CN" altLang="en-US" sz="2400" b="0" i="0" dirty="0">
                <a:solidFill>
                  <a:srgbClr val="5D6879"/>
                </a:solidFill>
                <a:effectLst/>
                <a:latin typeface="Lato" panose="020F0502020204030203" pitchFamily="34" charset="0"/>
              </a:rPr>
            </a:br>
            <a:endParaRPr lang="en-US" altLang="zh-CN" sz="2400"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6126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自然语言处理的主要难点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指代和省略歧义</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1243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14377"/>
            <a:ext cx="11377612" cy="5170646"/>
          </a:xfrm>
          <a:prstGeom prst="rect">
            <a:avLst/>
          </a:prstGeom>
          <a:noFill/>
        </p:spPr>
        <p:txBody>
          <a:bodyPr wrap="square">
            <a:spAutoFit/>
          </a:bodyPr>
          <a:lstStyle/>
          <a:p>
            <a:pPr algn="just">
              <a:lnSpc>
                <a:spcPct val="125000"/>
              </a:lnSpc>
            </a:pPr>
            <a:r>
              <a:rPr lang="zh-CN" altLang="en-US" sz="2400" b="1" dirty="0">
                <a:effectLst/>
                <a:latin typeface="Microsoft YaHei" panose="020B0503020204020204" pitchFamily="34" charset="-122"/>
                <a:ea typeface="Microsoft YaHei" panose="020B0503020204020204" pitchFamily="34" charset="-122"/>
              </a:rPr>
              <a:t>语用歧义</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Pragmatic Ambiguity</a:t>
            </a:r>
            <a:r>
              <a:rPr lang="zh-CN" altLang="en-US" sz="2400" dirty="0">
                <a:effectLst/>
                <a:latin typeface="Microsoft YaHei" panose="020B0503020204020204" pitchFamily="34" charset="-122"/>
                <a:ea typeface="Microsoft YaHei" panose="020B0503020204020204" pitchFamily="34" charset="-122"/>
              </a:rPr>
              <a:t>）是指由于上下文、说话人属性、场景等语用方面的原因造成的歧义。一句话在不同的场合、由不同的人说、不同的语境，都可能产生不同的理解</a:t>
            </a:r>
            <a:r>
              <a:rPr lang="zh-CN" altLang="en-US" sz="2000" dirty="0">
                <a:solidFill>
                  <a:srgbClr val="0070C0"/>
                </a:solidFill>
                <a:latin typeface="Times New Roman" panose="02020603050405020304" pitchFamily="18" charset="0"/>
              </a:rPr>
              <a:t>     </a:t>
            </a:r>
            <a:endParaRPr lang="en-US" altLang="zh-CN" sz="2000" dirty="0">
              <a:solidFill>
                <a:srgbClr val="0070C0"/>
              </a:solidFill>
              <a:latin typeface="Times New Roman" panose="02020603050405020304" pitchFamily="18" charset="0"/>
            </a:endParaRPr>
          </a:p>
          <a:p>
            <a:pPr>
              <a:lnSpc>
                <a:spcPct val="150000"/>
              </a:lnSpc>
            </a:pPr>
            <a:r>
              <a:rPr lang="zh-CN" altLang="en-US" sz="2000" dirty="0">
                <a:solidFill>
                  <a:srgbClr val="0070C0"/>
                </a:solidFill>
                <a:latin typeface="Times New Roman" panose="02020603050405020304" pitchFamily="18" charset="0"/>
              </a:rPr>
              <a:t>例如： </a:t>
            </a:r>
            <a:r>
              <a:rPr lang="zh-CN" altLang="en-US" sz="2000" dirty="0">
                <a:latin typeface="Times New Roman" panose="02020603050405020304" pitchFamily="18" charset="0"/>
              </a:rPr>
              <a:t>女子致电男友：地铁站见。如果你到了我还没到，</a:t>
            </a:r>
            <a:r>
              <a:rPr lang="zh-CN" altLang="en-US" sz="2000" i="1" u="sng" dirty="0">
                <a:latin typeface="Times New Roman" panose="02020603050405020304" pitchFamily="18" charset="0"/>
              </a:rPr>
              <a:t>你就等着吧</a:t>
            </a:r>
            <a:r>
              <a:rPr lang="zh-CN" altLang="en-US" sz="2000" dirty="0">
                <a:latin typeface="Times New Roman" panose="02020603050405020304" pitchFamily="18" charset="0"/>
              </a:rPr>
              <a:t>。如果我到了你还没到，</a:t>
            </a:r>
            <a:r>
              <a:rPr lang="zh-CN" altLang="en-US" sz="2000" i="1" u="sng" dirty="0">
                <a:latin typeface="Times New Roman" panose="02020603050405020304" pitchFamily="18" charset="0"/>
              </a:rPr>
              <a:t>你就等着吧</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a:lnSpc>
                <a:spcPct val="150000"/>
              </a:lnSpc>
            </a:pPr>
            <a:r>
              <a:rPr lang="en-US" altLang="zh-CN" sz="2000" dirty="0">
                <a:latin typeface="Times New Roman" panose="02020603050405020304" pitchFamily="18" charset="0"/>
              </a:rPr>
              <a:t>	</a:t>
            </a:r>
            <a:r>
              <a:rPr lang="zh-CN" altLang="en-US" sz="2000" dirty="0">
                <a:latin typeface="Times New Roman" panose="02020603050405020304" pitchFamily="18" charset="0"/>
              </a:rPr>
              <a:t>单身的来由：原来是喜欢一个人，现在是喜欢一个人。</a:t>
            </a:r>
            <a:endParaRPr lang="en-US" altLang="zh-CN" sz="2000" dirty="0">
              <a:latin typeface="Times New Roman" panose="02020603050405020304" pitchFamily="18" charset="0"/>
            </a:endParaRPr>
          </a:p>
          <a:p>
            <a:pPr algn="just">
              <a:lnSpc>
                <a:spcPct val="125000"/>
              </a:lnSpc>
            </a:pPr>
            <a:r>
              <a:rPr lang="zh-CN" altLang="en-US" sz="2400" dirty="0">
                <a:latin typeface="Microsoft YaHei" panose="020B0503020204020204" pitchFamily="34" charset="-122"/>
                <a:ea typeface="Microsoft YaHei" panose="020B0503020204020204" pitchFamily="34" charset="-122"/>
              </a:rPr>
              <a:t>自然语言并不是一成不变的，而是在动态发展中，存在大量未知语言现象。新词汇、新含义、新用法、新句型等层出不穷</a:t>
            </a:r>
            <a:endParaRPr lang="en-US" altLang="zh-CN" sz="2400" dirty="0">
              <a:latin typeface="Microsoft YaHei" panose="020B0503020204020204" pitchFamily="34" charset="-122"/>
              <a:ea typeface="Microsoft YaHei" panose="020B0503020204020204" pitchFamily="34" charset="-122"/>
            </a:endParaRPr>
          </a:p>
          <a:p>
            <a:pPr>
              <a:spcBef>
                <a:spcPts val="2400"/>
              </a:spcBef>
            </a:pPr>
            <a:r>
              <a:rPr lang="zh-CN" altLang="en-US" sz="2000" dirty="0">
                <a:solidFill>
                  <a:srgbClr val="0070C0"/>
                </a:solidFill>
                <a:latin typeface="Times New Roman" panose="02020603050405020304" pitchFamily="18" charset="0"/>
              </a:rPr>
              <a:t>例如：  </a:t>
            </a:r>
            <a:r>
              <a:rPr lang="zh-CN" altLang="en-US" sz="2000" dirty="0">
                <a:latin typeface="Times New Roman" panose="02020603050405020304" pitchFamily="18" charset="0"/>
              </a:rPr>
              <a:t>新词汇：双碳、双减、绝绝子、社恐、元宇宙</a:t>
            </a:r>
          </a:p>
          <a:p>
            <a:pPr>
              <a:spcBef>
                <a:spcPts val="6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新含义：躺平、打工人、凡尔赛、青蛙、潜水、盖楼</a:t>
            </a:r>
          </a:p>
          <a:p>
            <a:pPr>
              <a:spcBef>
                <a:spcPts val="600"/>
              </a:spcBef>
            </a:pPr>
            <a:r>
              <a:rPr lang="en-US" altLang="zh-CN" sz="2000" dirty="0">
                <a:latin typeface="Times New Roman" panose="02020603050405020304" pitchFamily="18" charset="0"/>
              </a:rPr>
              <a:t>	</a:t>
            </a:r>
            <a:r>
              <a:rPr lang="zh-CN" altLang="en-US" sz="2000" dirty="0">
                <a:latin typeface="Times New Roman" panose="02020603050405020304" pitchFamily="18" charset="0"/>
              </a:rPr>
              <a:t>新用法：走召弓虽、</a:t>
            </a:r>
            <a:r>
              <a:rPr lang="en-US" altLang="zh-CN" sz="2000" dirty="0">
                <a:latin typeface="Times New Roman" panose="02020603050405020304" pitchFamily="18" charset="0"/>
              </a:rPr>
              <a:t>YYDS</a:t>
            </a:r>
            <a:r>
              <a:rPr lang="zh-CN" altLang="en-US" sz="2000" dirty="0">
                <a:latin typeface="Times New Roman" panose="02020603050405020304" pitchFamily="18" charset="0"/>
              </a:rPr>
              <a:t>、回忆杀、求 扩列、</a:t>
            </a:r>
            <a:r>
              <a:rPr lang="en-US" altLang="zh-CN" sz="2000" dirty="0" err="1">
                <a:latin typeface="Times New Roman" panose="02020603050405020304" pitchFamily="18" charset="0"/>
              </a:rPr>
              <a:t>orz</a:t>
            </a:r>
            <a:endParaRPr lang="en-US" altLang="zh-CN" sz="2000" dirty="0">
              <a:latin typeface="Times New Roman" panose="02020603050405020304" pitchFamily="18" charset="0"/>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51331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自然语言处理的主要难点</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语用歧义</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1149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20486" y="2424906"/>
            <a:ext cx="5676900" cy="2564455"/>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自然语言处理的基本概念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71726" y="2552846"/>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自然语言处理的基本范式</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7251" y="2552846"/>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44058" y="5118250"/>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本学期内容安排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29583" y="5118250"/>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4" name="TextBox 3">
            <a:extLst>
              <a:ext uri="{FF2B5EF4-FFF2-40B4-BE49-F238E27FC236}">
                <a16:creationId xmlns:a16="http://schemas.microsoft.com/office/drawing/2014/main" id="{B27DC805-DA2A-17BC-EE03-FCE57BD7DACC}"/>
              </a:ext>
            </a:extLst>
          </p:cNvPr>
          <p:cNvSpPr txBox="1"/>
          <p:nvPr/>
        </p:nvSpPr>
        <p:spPr>
          <a:xfrm>
            <a:off x="1518444" y="3104807"/>
            <a:ext cx="6222670" cy="1884555"/>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1.2.1 </a:t>
            </a:r>
            <a:r>
              <a:rPr lang="zh-CN" altLang="en-US" sz="2000" b="1" dirty="0">
                <a:solidFill>
                  <a:srgbClr val="0070C0"/>
                </a:solidFill>
                <a:latin typeface="微软雅黑" panose="020B0503020204020204" pitchFamily="34" charset="-122"/>
                <a:ea typeface="微软雅黑" panose="020B0503020204020204" pitchFamily="34" charset="-122"/>
              </a:rPr>
              <a:t>基于规则的方法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1.2.2 </a:t>
            </a:r>
            <a:r>
              <a:rPr lang="zh-CN" altLang="en-US" sz="2000" b="1" dirty="0">
                <a:solidFill>
                  <a:srgbClr val="0070C0"/>
                </a:solidFill>
                <a:latin typeface="微软雅黑" panose="020B0503020204020204" pitchFamily="34" charset="-122"/>
                <a:ea typeface="微软雅黑" panose="020B0503020204020204" pitchFamily="34" charset="-122"/>
              </a:rPr>
              <a:t>基于机器学习的方法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1.2.3 </a:t>
            </a:r>
            <a:r>
              <a:rPr lang="zh-CN" altLang="en-US" sz="2000" b="1" dirty="0">
                <a:solidFill>
                  <a:srgbClr val="0070C0"/>
                </a:solidFill>
                <a:latin typeface="微软雅黑" panose="020B0503020204020204" pitchFamily="34" charset="-122"/>
                <a:ea typeface="微软雅黑" panose="020B0503020204020204" pitchFamily="34" charset="-122"/>
              </a:rPr>
              <a:t>基于深度学习的方法</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1.2.4</a:t>
            </a:r>
            <a:r>
              <a:rPr lang="zh-CN" altLang="en-US" sz="2000" b="1" dirty="0">
                <a:solidFill>
                  <a:srgbClr val="0070C0"/>
                </a:solidFill>
                <a:latin typeface="微软雅黑" panose="020B0503020204020204" pitchFamily="34" charset="-122"/>
                <a:ea typeface="微软雅黑" panose="020B0503020204020204" pitchFamily="34" charset="-122"/>
              </a:rPr>
              <a:t> 基于大模型的方法</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97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自然语言处理的基本范式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66">
            <a:extLst>
              <a:ext uri="{FF2B5EF4-FFF2-40B4-BE49-F238E27FC236}">
                <a16:creationId xmlns:a16="http://schemas.microsoft.com/office/drawing/2014/main" id="{22EB4F52-22A5-3C21-4E16-6EE20BA8426D}"/>
              </a:ext>
            </a:extLst>
          </p:cNvPr>
          <p:cNvCxnSpPr>
            <a:cxnSpLocks/>
            <a:endCxn id="12" idx="6"/>
          </p:cNvCxnSpPr>
          <p:nvPr/>
        </p:nvCxnSpPr>
        <p:spPr>
          <a:xfrm flipV="1">
            <a:off x="3914215" y="1499219"/>
            <a:ext cx="0" cy="4291051"/>
          </a:xfrm>
          <a:prstGeom prst="line">
            <a:avLst/>
          </a:prstGeom>
          <a:ln w="190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71">
            <a:extLst>
              <a:ext uri="{FF2B5EF4-FFF2-40B4-BE49-F238E27FC236}">
                <a16:creationId xmlns:a16="http://schemas.microsoft.com/office/drawing/2014/main" id="{18F3D387-0BAA-0BCD-9D3E-519AC17468FB}"/>
              </a:ext>
            </a:extLst>
          </p:cNvPr>
          <p:cNvSpPr txBox="1"/>
          <p:nvPr/>
        </p:nvSpPr>
        <p:spPr>
          <a:xfrm>
            <a:off x="1944632" y="1292903"/>
            <a:ext cx="1919169" cy="412633"/>
          </a:xfrm>
          <a:prstGeom prst="roundRect">
            <a:avLst/>
          </a:prstGeom>
          <a:solidFill>
            <a:srgbClr val="0070C0"/>
          </a:solidFill>
        </p:spPr>
        <p:txBody>
          <a:bodyPr wrap="square">
            <a:noAutofit/>
          </a:bodyPr>
          <a:lstStyle/>
          <a:p>
            <a:pPr lvl="0" algn="ctr"/>
            <a:r>
              <a:rPr lang="zh-CN" altLang="en-US" sz="1600" b="1" dirty="0">
                <a:solidFill>
                  <a:schemeClr val="bg1"/>
                </a:solidFill>
                <a:effectLst>
                  <a:outerShdw blurRad="381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n-cs"/>
              </a:rPr>
              <a:t>基于规则的方法 </a:t>
            </a:r>
            <a:endParaRPr lang="en-US" altLang="zh-CN" sz="1600" b="1" dirty="0">
              <a:solidFill>
                <a:schemeClr val="bg1"/>
              </a:solidFill>
              <a:effectLst>
                <a:outerShdw blurRad="381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12" name="椭圆 47">
            <a:extLst>
              <a:ext uri="{FF2B5EF4-FFF2-40B4-BE49-F238E27FC236}">
                <a16:creationId xmlns:a16="http://schemas.microsoft.com/office/drawing/2014/main" id="{307A7041-9A1A-CDE4-57FA-915E0DF7212A}"/>
              </a:ext>
            </a:extLst>
          </p:cNvPr>
          <p:cNvSpPr/>
          <p:nvPr/>
        </p:nvSpPr>
        <p:spPr>
          <a:xfrm>
            <a:off x="3803029" y="1443829"/>
            <a:ext cx="111187" cy="1107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燕尾形 26">
            <a:extLst>
              <a:ext uri="{FF2B5EF4-FFF2-40B4-BE49-F238E27FC236}">
                <a16:creationId xmlns:a16="http://schemas.microsoft.com/office/drawing/2014/main" id="{0AB6A5DB-149B-16F3-34EF-FF4B716D2A24}"/>
              </a:ext>
            </a:extLst>
          </p:cNvPr>
          <p:cNvSpPr/>
          <p:nvPr/>
        </p:nvSpPr>
        <p:spPr>
          <a:xfrm>
            <a:off x="1939578" y="5790270"/>
            <a:ext cx="2313306" cy="403629"/>
          </a:xfrm>
          <a:prstGeom prst="chevron">
            <a:avLst/>
          </a:prstGeom>
          <a:solidFill>
            <a:srgbClr val="F2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2">
                    <a:lumMod val="50000"/>
                  </a:schemeClr>
                </a:solidFill>
                <a:latin typeface="微软雅黑" panose="020B0503020204020204" pitchFamily="34" charset="-122"/>
                <a:ea typeface="微软雅黑" panose="020B0503020204020204" pitchFamily="34" charset="-122"/>
              </a:rPr>
              <a:t>1950~1990</a:t>
            </a:r>
            <a:endParaRPr lang="zh-CN" altLang="en-US" sz="1400" b="1" dirty="0">
              <a:solidFill>
                <a:schemeClr val="accent2">
                  <a:lumMod val="50000"/>
                </a:schemeClr>
              </a:solidFill>
            </a:endParaRPr>
          </a:p>
        </p:txBody>
      </p:sp>
      <p:sp>
        <p:nvSpPr>
          <p:cNvPr id="15" name="燕尾形 29">
            <a:extLst>
              <a:ext uri="{FF2B5EF4-FFF2-40B4-BE49-F238E27FC236}">
                <a16:creationId xmlns:a16="http://schemas.microsoft.com/office/drawing/2014/main" id="{194D71E7-79E9-38C9-F328-C7C978035E56}"/>
              </a:ext>
            </a:extLst>
          </p:cNvPr>
          <p:cNvSpPr/>
          <p:nvPr/>
        </p:nvSpPr>
        <p:spPr>
          <a:xfrm>
            <a:off x="4075818" y="5790270"/>
            <a:ext cx="2308249" cy="403629"/>
          </a:xfrm>
          <a:prstGeom prst="chevron">
            <a:avLst/>
          </a:prstGeom>
          <a:solidFill>
            <a:srgbClr val="E1A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2">
                    <a:lumMod val="50000"/>
                  </a:schemeClr>
                </a:solidFill>
                <a:latin typeface="微软雅黑" panose="020B0503020204020204" pitchFamily="34" charset="-122"/>
                <a:ea typeface="微软雅黑" panose="020B0503020204020204" pitchFamily="34" charset="-122"/>
              </a:rPr>
              <a:t>1990~2010</a:t>
            </a:r>
            <a:endParaRPr lang="zh-CN" altLang="en-US" sz="1400" b="1" dirty="0">
              <a:solidFill>
                <a:schemeClr val="accent2">
                  <a:lumMod val="50000"/>
                </a:schemeClr>
              </a:solidFill>
            </a:endParaRPr>
          </a:p>
        </p:txBody>
      </p:sp>
      <p:sp>
        <p:nvSpPr>
          <p:cNvPr id="16" name="燕尾形 31">
            <a:extLst>
              <a:ext uri="{FF2B5EF4-FFF2-40B4-BE49-F238E27FC236}">
                <a16:creationId xmlns:a16="http://schemas.microsoft.com/office/drawing/2014/main" id="{C8D487ED-52D2-69FD-8EB1-CC34A5D941D0}"/>
              </a:ext>
            </a:extLst>
          </p:cNvPr>
          <p:cNvSpPr/>
          <p:nvPr/>
        </p:nvSpPr>
        <p:spPr>
          <a:xfrm>
            <a:off x="6201957" y="5790270"/>
            <a:ext cx="2313305" cy="403629"/>
          </a:xfrm>
          <a:prstGeom prst="chevron">
            <a:avLst/>
          </a:prstGeom>
          <a:solidFill>
            <a:srgbClr val="E7A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2">
                    <a:lumMod val="50000"/>
                  </a:schemeClr>
                </a:solidFill>
                <a:latin typeface="微软雅黑" panose="020B0503020204020204" pitchFamily="34" charset="-122"/>
                <a:ea typeface="微软雅黑" panose="020B0503020204020204" pitchFamily="34" charset="-122"/>
              </a:rPr>
              <a:t>2010~2017</a:t>
            </a:r>
            <a:endParaRPr lang="zh-CN" altLang="en-US" sz="1400" b="1" dirty="0"/>
          </a:p>
        </p:txBody>
      </p:sp>
      <p:sp>
        <p:nvSpPr>
          <p:cNvPr id="17" name="燕尾形 32">
            <a:extLst>
              <a:ext uri="{FF2B5EF4-FFF2-40B4-BE49-F238E27FC236}">
                <a16:creationId xmlns:a16="http://schemas.microsoft.com/office/drawing/2014/main" id="{12A52774-CBEF-0930-2908-DE14D7D761E0}"/>
              </a:ext>
            </a:extLst>
          </p:cNvPr>
          <p:cNvSpPr/>
          <p:nvPr/>
        </p:nvSpPr>
        <p:spPr>
          <a:xfrm>
            <a:off x="8333143" y="5790270"/>
            <a:ext cx="2308248" cy="403629"/>
          </a:xfrm>
          <a:prstGeom prst="chevron">
            <a:avLst/>
          </a:prstGeom>
          <a:solidFill>
            <a:srgbClr val="E33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2018-</a:t>
            </a:r>
            <a:r>
              <a:rPr lang="zh-CN" altLang="en-US" sz="1400" b="1" dirty="0">
                <a:solidFill>
                  <a:schemeClr val="bg1"/>
                </a:solidFill>
                <a:latin typeface="微软雅黑" panose="020B0503020204020204" pitchFamily="34" charset="-122"/>
                <a:ea typeface="微软雅黑" panose="020B0503020204020204" pitchFamily="34" charset="-122"/>
              </a:rPr>
              <a:t>至今</a:t>
            </a:r>
            <a:endParaRPr lang="zh-CN" altLang="en-US" sz="1400" b="1" dirty="0">
              <a:solidFill>
                <a:schemeClr val="bg1"/>
              </a:solidFill>
            </a:endParaRPr>
          </a:p>
        </p:txBody>
      </p:sp>
      <p:sp>
        <p:nvSpPr>
          <p:cNvPr id="18" name="文本框 71">
            <a:extLst>
              <a:ext uri="{FF2B5EF4-FFF2-40B4-BE49-F238E27FC236}">
                <a16:creationId xmlns:a16="http://schemas.microsoft.com/office/drawing/2014/main" id="{8C1937C5-147E-A315-E124-16C8F53FB6BD}"/>
              </a:ext>
            </a:extLst>
          </p:cNvPr>
          <p:cNvSpPr txBox="1"/>
          <p:nvPr/>
        </p:nvSpPr>
        <p:spPr>
          <a:xfrm>
            <a:off x="4075820" y="1292903"/>
            <a:ext cx="1919171" cy="412633"/>
          </a:xfrm>
          <a:prstGeom prst="roundRect">
            <a:avLst/>
          </a:prstGeom>
          <a:solidFill>
            <a:srgbClr val="0070C0"/>
          </a:solidFill>
        </p:spPr>
        <p:txBody>
          <a:bodyPr wrap="square">
            <a:noAutofit/>
          </a:bodyPr>
          <a:lstStyle/>
          <a:p>
            <a:pPr lvl="0" algn="ctr"/>
            <a:r>
              <a:rPr lang="zh-CN" altLang="en-US" sz="1600" b="1" dirty="0">
                <a:solidFill>
                  <a:schemeClr val="bg1"/>
                </a:solidFill>
                <a:effectLst>
                  <a:outerShdw blurRad="381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n-cs"/>
              </a:rPr>
              <a:t>浅层机器学习算法</a:t>
            </a:r>
            <a:endParaRPr lang="en-US" altLang="zh-CN" sz="1600" b="1" dirty="0">
              <a:solidFill>
                <a:schemeClr val="bg1"/>
              </a:solidFill>
              <a:effectLst>
                <a:outerShdw blurRad="381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19" name="文本框 71">
            <a:extLst>
              <a:ext uri="{FF2B5EF4-FFF2-40B4-BE49-F238E27FC236}">
                <a16:creationId xmlns:a16="http://schemas.microsoft.com/office/drawing/2014/main" id="{72F095BC-9084-191A-1560-4D834753FA16}"/>
              </a:ext>
            </a:extLst>
          </p:cNvPr>
          <p:cNvSpPr txBox="1"/>
          <p:nvPr/>
        </p:nvSpPr>
        <p:spPr>
          <a:xfrm>
            <a:off x="6207008" y="1292903"/>
            <a:ext cx="1919171" cy="412633"/>
          </a:xfrm>
          <a:prstGeom prst="roundRect">
            <a:avLst/>
          </a:prstGeom>
          <a:solidFill>
            <a:srgbClr val="0070C0"/>
          </a:solidFill>
        </p:spPr>
        <p:txBody>
          <a:bodyPr wrap="square">
            <a:noAutofit/>
          </a:bodyPr>
          <a:lstStyle/>
          <a:p>
            <a:pPr lvl="0" algn="ctr"/>
            <a:r>
              <a:rPr lang="zh-CN" altLang="en-US" sz="1600" b="1" dirty="0">
                <a:solidFill>
                  <a:schemeClr val="bg1"/>
                </a:solidFill>
                <a:effectLst>
                  <a:outerShdw blurRad="381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n-cs"/>
              </a:rPr>
              <a:t>深度学习算法</a:t>
            </a:r>
            <a:endParaRPr lang="en-US" altLang="zh-CN" sz="1600" b="1" dirty="0">
              <a:solidFill>
                <a:schemeClr val="bg1"/>
              </a:solidFill>
              <a:effectLst>
                <a:outerShdw blurRad="381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20" name="文本框 71">
            <a:extLst>
              <a:ext uri="{FF2B5EF4-FFF2-40B4-BE49-F238E27FC236}">
                <a16:creationId xmlns:a16="http://schemas.microsoft.com/office/drawing/2014/main" id="{F9AE458B-513A-533B-D213-485B13AD4971}"/>
              </a:ext>
            </a:extLst>
          </p:cNvPr>
          <p:cNvSpPr txBox="1"/>
          <p:nvPr/>
        </p:nvSpPr>
        <p:spPr>
          <a:xfrm>
            <a:off x="8338195" y="1292903"/>
            <a:ext cx="1919171" cy="412633"/>
          </a:xfrm>
          <a:prstGeom prst="roundRect">
            <a:avLst/>
          </a:prstGeom>
          <a:solidFill>
            <a:srgbClr val="0070C0"/>
          </a:solidFill>
        </p:spPr>
        <p:txBody>
          <a:bodyPr wrap="square">
            <a:noAutofit/>
          </a:bodyPr>
          <a:lstStyle/>
          <a:p>
            <a:pPr lvl="0" algn="ctr"/>
            <a:r>
              <a:rPr lang="zh-CN" altLang="en-US" sz="1600" b="1" dirty="0">
                <a:solidFill>
                  <a:schemeClr val="bg1"/>
                </a:solidFill>
                <a:effectLst>
                  <a:outerShdw blurRad="381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n-cs"/>
              </a:rPr>
              <a:t>大规模预训练模型</a:t>
            </a:r>
            <a:endParaRPr lang="en-US" altLang="zh-CN" sz="1600" b="1" dirty="0">
              <a:solidFill>
                <a:schemeClr val="bg1"/>
              </a:solidFill>
              <a:effectLst>
                <a:outerShdw blurRad="381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21" name="矩形 1080">
            <a:extLst>
              <a:ext uri="{FF2B5EF4-FFF2-40B4-BE49-F238E27FC236}">
                <a16:creationId xmlns:a16="http://schemas.microsoft.com/office/drawing/2014/main" id="{5B7C113D-A647-6E2C-BF02-1BEEE0E0AE5C}"/>
              </a:ext>
            </a:extLst>
          </p:cNvPr>
          <p:cNvSpPr/>
          <p:nvPr/>
        </p:nvSpPr>
        <p:spPr>
          <a:xfrm>
            <a:off x="1939579" y="1759351"/>
            <a:ext cx="1924222" cy="3709868"/>
          </a:xfrm>
          <a:prstGeom prst="rect">
            <a:avLst/>
          </a:prstGeom>
          <a:solidFill>
            <a:srgbClr val="FDEADA">
              <a:alpha val="30000"/>
            </a:srgbClr>
          </a:solidFill>
          <a:ln w="25400">
            <a:solidFill>
              <a:srgbClr val="C00000"/>
            </a:solidFill>
            <a:prstDash val="dash"/>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22" name="矩形 1081">
            <a:extLst>
              <a:ext uri="{FF2B5EF4-FFF2-40B4-BE49-F238E27FC236}">
                <a16:creationId xmlns:a16="http://schemas.microsoft.com/office/drawing/2014/main" id="{34BD7D73-495F-F589-2EFC-DE496660BBA2}"/>
              </a:ext>
            </a:extLst>
          </p:cNvPr>
          <p:cNvSpPr/>
          <p:nvPr/>
        </p:nvSpPr>
        <p:spPr>
          <a:xfrm>
            <a:off x="4075819" y="1769222"/>
            <a:ext cx="1924222" cy="3709868"/>
          </a:xfrm>
          <a:prstGeom prst="rect">
            <a:avLst/>
          </a:prstGeom>
          <a:solidFill>
            <a:srgbClr val="FDEADA">
              <a:alpha val="30000"/>
            </a:srgbClr>
          </a:solidFill>
          <a:ln w="25400">
            <a:solidFill>
              <a:srgbClr val="C00000"/>
            </a:solidFill>
            <a:prstDash val="dash"/>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23" name="矩形 1082">
            <a:extLst>
              <a:ext uri="{FF2B5EF4-FFF2-40B4-BE49-F238E27FC236}">
                <a16:creationId xmlns:a16="http://schemas.microsoft.com/office/drawing/2014/main" id="{7257AB0B-E997-B535-2382-FECFF9918C0D}"/>
              </a:ext>
            </a:extLst>
          </p:cNvPr>
          <p:cNvSpPr/>
          <p:nvPr/>
        </p:nvSpPr>
        <p:spPr>
          <a:xfrm>
            <a:off x="6201956" y="1769978"/>
            <a:ext cx="1924222" cy="3709868"/>
          </a:xfrm>
          <a:prstGeom prst="rect">
            <a:avLst/>
          </a:prstGeom>
          <a:solidFill>
            <a:srgbClr val="FDEADA">
              <a:alpha val="30000"/>
            </a:srgbClr>
          </a:solidFill>
          <a:ln w="25400">
            <a:solidFill>
              <a:srgbClr val="C00000"/>
            </a:solidFill>
            <a:prstDash val="dash"/>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24" name="矩形 1083">
            <a:extLst>
              <a:ext uri="{FF2B5EF4-FFF2-40B4-BE49-F238E27FC236}">
                <a16:creationId xmlns:a16="http://schemas.microsoft.com/office/drawing/2014/main" id="{40C68074-FDDA-A713-EAE9-36162F18FF05}"/>
              </a:ext>
            </a:extLst>
          </p:cNvPr>
          <p:cNvSpPr/>
          <p:nvPr/>
        </p:nvSpPr>
        <p:spPr>
          <a:xfrm>
            <a:off x="8338194" y="1769222"/>
            <a:ext cx="1924222" cy="3709868"/>
          </a:xfrm>
          <a:prstGeom prst="rect">
            <a:avLst/>
          </a:prstGeom>
          <a:solidFill>
            <a:srgbClr val="FDEADA">
              <a:alpha val="30000"/>
            </a:srgbClr>
          </a:solidFill>
          <a:ln w="25400">
            <a:solidFill>
              <a:srgbClr val="C00000"/>
            </a:solidFill>
            <a:prstDash val="dash"/>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cxnSp>
        <p:nvCxnSpPr>
          <p:cNvPr id="25" name="直接连接符 66">
            <a:extLst>
              <a:ext uri="{FF2B5EF4-FFF2-40B4-BE49-F238E27FC236}">
                <a16:creationId xmlns:a16="http://schemas.microsoft.com/office/drawing/2014/main" id="{8B62304F-B8F2-E6BE-A841-43A60F16B29F}"/>
              </a:ext>
            </a:extLst>
          </p:cNvPr>
          <p:cNvCxnSpPr>
            <a:cxnSpLocks/>
            <a:endCxn id="26" idx="6"/>
          </p:cNvCxnSpPr>
          <p:nvPr/>
        </p:nvCxnSpPr>
        <p:spPr>
          <a:xfrm flipV="1">
            <a:off x="6045403" y="1499218"/>
            <a:ext cx="0" cy="4291050"/>
          </a:xfrm>
          <a:prstGeom prst="line">
            <a:avLst/>
          </a:prstGeom>
          <a:ln w="190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椭圆 47">
            <a:extLst>
              <a:ext uri="{FF2B5EF4-FFF2-40B4-BE49-F238E27FC236}">
                <a16:creationId xmlns:a16="http://schemas.microsoft.com/office/drawing/2014/main" id="{F9B3C12B-B27D-9AB3-6B4F-36DDF2426D84}"/>
              </a:ext>
            </a:extLst>
          </p:cNvPr>
          <p:cNvSpPr/>
          <p:nvPr/>
        </p:nvSpPr>
        <p:spPr>
          <a:xfrm>
            <a:off x="5934217" y="1443829"/>
            <a:ext cx="111187" cy="1107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7" name="直接连接符 66">
            <a:extLst>
              <a:ext uri="{FF2B5EF4-FFF2-40B4-BE49-F238E27FC236}">
                <a16:creationId xmlns:a16="http://schemas.microsoft.com/office/drawing/2014/main" id="{62F3C644-9CE6-2619-7706-C18E9E47093B}"/>
              </a:ext>
            </a:extLst>
          </p:cNvPr>
          <p:cNvCxnSpPr>
            <a:cxnSpLocks/>
            <a:endCxn id="28" idx="6"/>
          </p:cNvCxnSpPr>
          <p:nvPr/>
        </p:nvCxnSpPr>
        <p:spPr>
          <a:xfrm flipV="1">
            <a:off x="8176591" y="1499218"/>
            <a:ext cx="0" cy="4291050"/>
          </a:xfrm>
          <a:prstGeom prst="line">
            <a:avLst/>
          </a:prstGeom>
          <a:ln w="190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8" name="椭圆 47">
            <a:extLst>
              <a:ext uri="{FF2B5EF4-FFF2-40B4-BE49-F238E27FC236}">
                <a16:creationId xmlns:a16="http://schemas.microsoft.com/office/drawing/2014/main" id="{182B7BBD-5CE6-AC8E-9445-669F54CB5122}"/>
              </a:ext>
            </a:extLst>
          </p:cNvPr>
          <p:cNvSpPr/>
          <p:nvPr/>
        </p:nvSpPr>
        <p:spPr>
          <a:xfrm>
            <a:off x="8065405" y="1443829"/>
            <a:ext cx="111187" cy="1107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9" name="直接连接符 66">
            <a:extLst>
              <a:ext uri="{FF2B5EF4-FFF2-40B4-BE49-F238E27FC236}">
                <a16:creationId xmlns:a16="http://schemas.microsoft.com/office/drawing/2014/main" id="{7216AFE9-1368-335A-6EF1-72B478F35C66}"/>
              </a:ext>
            </a:extLst>
          </p:cNvPr>
          <p:cNvCxnSpPr>
            <a:cxnSpLocks/>
            <a:endCxn id="30" idx="6"/>
          </p:cNvCxnSpPr>
          <p:nvPr/>
        </p:nvCxnSpPr>
        <p:spPr>
          <a:xfrm flipV="1">
            <a:off x="10310324" y="1499218"/>
            <a:ext cx="0" cy="4291050"/>
          </a:xfrm>
          <a:prstGeom prst="line">
            <a:avLst/>
          </a:prstGeom>
          <a:ln w="190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椭圆 47">
            <a:extLst>
              <a:ext uri="{FF2B5EF4-FFF2-40B4-BE49-F238E27FC236}">
                <a16:creationId xmlns:a16="http://schemas.microsoft.com/office/drawing/2014/main" id="{2D429DEB-F1F6-12EA-988D-80516E8C8CED}"/>
              </a:ext>
            </a:extLst>
          </p:cNvPr>
          <p:cNvSpPr/>
          <p:nvPr/>
        </p:nvSpPr>
        <p:spPr>
          <a:xfrm>
            <a:off x="10199138" y="1443829"/>
            <a:ext cx="111187" cy="1107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31" name="Picture 2" descr="ELIZA - Wikipedia">
            <a:extLst>
              <a:ext uri="{FF2B5EF4-FFF2-40B4-BE49-F238E27FC236}">
                <a16:creationId xmlns:a16="http://schemas.microsoft.com/office/drawing/2014/main" id="{AA5E5ECF-DE4E-AD39-97B0-1D7DFD9750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8873" y="2346989"/>
            <a:ext cx="1735716" cy="1125503"/>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1097">
            <a:extLst>
              <a:ext uri="{FF2B5EF4-FFF2-40B4-BE49-F238E27FC236}">
                <a16:creationId xmlns:a16="http://schemas.microsoft.com/office/drawing/2014/main" id="{265B6EFB-0BC8-F730-1497-4ACF5E8291F0}"/>
              </a:ext>
            </a:extLst>
          </p:cNvPr>
          <p:cNvSpPr txBox="1"/>
          <p:nvPr/>
        </p:nvSpPr>
        <p:spPr>
          <a:xfrm>
            <a:off x="2488756" y="1804958"/>
            <a:ext cx="825867"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1966</a:t>
            </a:r>
          </a:p>
          <a:p>
            <a:pPr algn="ctr"/>
            <a:r>
              <a:rPr kumimoji="1" lang="en-US" altLang="zh-CN" sz="1200" dirty="0">
                <a:latin typeface="+mn-ea"/>
              </a:rPr>
              <a:t>MIT</a:t>
            </a:r>
            <a:r>
              <a:rPr kumimoji="1" lang="zh-CN" altLang="en-US" sz="1200" dirty="0">
                <a:latin typeface="+mn-ea"/>
              </a:rPr>
              <a:t> </a:t>
            </a:r>
            <a:r>
              <a:rPr kumimoji="1" lang="en-US" altLang="zh-CN" sz="1200" dirty="0">
                <a:latin typeface="+mn-ea"/>
              </a:rPr>
              <a:t>Eliza</a:t>
            </a:r>
            <a:endParaRPr kumimoji="1" lang="zh-CN" altLang="en-US" sz="1200" dirty="0">
              <a:latin typeface="+mn-ea"/>
            </a:endParaRPr>
          </a:p>
        </p:txBody>
      </p:sp>
      <p:sp>
        <p:nvSpPr>
          <p:cNvPr id="33" name="文本框 1099">
            <a:extLst>
              <a:ext uri="{FF2B5EF4-FFF2-40B4-BE49-F238E27FC236}">
                <a16:creationId xmlns:a16="http://schemas.microsoft.com/office/drawing/2014/main" id="{3EC21E44-E320-76B7-EE68-E6ED7345C95E}"/>
              </a:ext>
            </a:extLst>
          </p:cNvPr>
          <p:cNvSpPr txBox="1"/>
          <p:nvPr/>
        </p:nvSpPr>
        <p:spPr>
          <a:xfrm>
            <a:off x="2531761" y="3586996"/>
            <a:ext cx="790601"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1985</a:t>
            </a:r>
          </a:p>
          <a:p>
            <a:pPr algn="ctr"/>
            <a:r>
              <a:rPr kumimoji="1" lang="en-US" altLang="zh-CN" sz="1200" dirty="0">
                <a:latin typeface="+mn-ea"/>
              </a:rPr>
              <a:t>WordNet</a:t>
            </a:r>
            <a:endParaRPr kumimoji="1" lang="zh-CN" altLang="en-US" sz="1200" dirty="0">
              <a:latin typeface="+mn-ea"/>
            </a:endParaRPr>
          </a:p>
        </p:txBody>
      </p:sp>
      <p:pic>
        <p:nvPicPr>
          <p:cNvPr id="34" name="Picture 6" descr="google - Wikipedia">
            <a:extLst>
              <a:ext uri="{FF2B5EF4-FFF2-40B4-BE49-F238E27FC236}">
                <a16:creationId xmlns:a16="http://schemas.microsoft.com/office/drawing/2014/main" id="{737AB686-B7F0-A109-525C-E7D4497907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2533" y="2187265"/>
            <a:ext cx="848381" cy="287360"/>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1101">
            <a:extLst>
              <a:ext uri="{FF2B5EF4-FFF2-40B4-BE49-F238E27FC236}">
                <a16:creationId xmlns:a16="http://schemas.microsoft.com/office/drawing/2014/main" id="{484D5B33-3F56-AA51-B5BE-C605B0AE4141}"/>
              </a:ext>
            </a:extLst>
          </p:cNvPr>
          <p:cNvSpPr txBox="1"/>
          <p:nvPr/>
        </p:nvSpPr>
        <p:spPr>
          <a:xfrm>
            <a:off x="9556506" y="2100114"/>
            <a:ext cx="59503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BERT</a:t>
            </a:r>
            <a:br>
              <a:rPr kumimoji="1" lang="en-US" altLang="zh-CN" sz="1200" dirty="0">
                <a:latin typeface="+mn-ea"/>
              </a:rPr>
            </a:br>
            <a:r>
              <a:rPr kumimoji="1" lang="en-US" altLang="zh-CN" sz="1200" dirty="0">
                <a:latin typeface="+mn-ea"/>
              </a:rPr>
              <a:t>T5</a:t>
            </a:r>
            <a:endParaRPr kumimoji="1" lang="zh-CN" altLang="en-US" sz="1200" dirty="0">
              <a:latin typeface="+mn-ea"/>
            </a:endParaRPr>
          </a:p>
        </p:txBody>
      </p:sp>
      <p:pic>
        <p:nvPicPr>
          <p:cNvPr id="36" name="Picture 8">
            <a:extLst>
              <a:ext uri="{FF2B5EF4-FFF2-40B4-BE49-F238E27FC236}">
                <a16:creationId xmlns:a16="http://schemas.microsoft.com/office/drawing/2014/main" id="{978EF459-4D81-97A2-ED30-E80EA16640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07818" y="4797657"/>
            <a:ext cx="1037808" cy="255488"/>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1103">
            <a:extLst>
              <a:ext uri="{FF2B5EF4-FFF2-40B4-BE49-F238E27FC236}">
                <a16:creationId xmlns:a16="http://schemas.microsoft.com/office/drawing/2014/main" id="{7454B5F8-28B8-62B6-D1FC-7AF68CB5F2F6}"/>
              </a:ext>
            </a:extLst>
          </p:cNvPr>
          <p:cNvSpPr txBox="1"/>
          <p:nvPr/>
        </p:nvSpPr>
        <p:spPr>
          <a:xfrm>
            <a:off x="9441090" y="4694570"/>
            <a:ext cx="825867"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GPT3</a:t>
            </a:r>
          </a:p>
          <a:p>
            <a:pPr algn="ctr"/>
            <a:r>
              <a:rPr kumimoji="1" lang="en-US" altLang="zh-CN" sz="1200" dirty="0">
                <a:latin typeface="+mn-ea"/>
              </a:rPr>
              <a:t>ChatGPT</a:t>
            </a:r>
            <a:endParaRPr kumimoji="1" lang="zh-CN" altLang="en-US" sz="1200" dirty="0">
              <a:latin typeface="+mn-ea"/>
            </a:endParaRPr>
          </a:p>
        </p:txBody>
      </p:sp>
      <p:sp>
        <p:nvSpPr>
          <p:cNvPr id="38" name="文本框 1107">
            <a:extLst>
              <a:ext uri="{FF2B5EF4-FFF2-40B4-BE49-F238E27FC236}">
                <a16:creationId xmlns:a16="http://schemas.microsoft.com/office/drawing/2014/main" id="{7ACA7831-70AF-2452-91F8-5B05FDE0CC03}"/>
              </a:ext>
            </a:extLst>
          </p:cNvPr>
          <p:cNvSpPr txBox="1"/>
          <p:nvPr/>
        </p:nvSpPr>
        <p:spPr>
          <a:xfrm>
            <a:off x="6713464" y="1804958"/>
            <a:ext cx="901209"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2013</a:t>
            </a:r>
          </a:p>
          <a:p>
            <a:pPr algn="ctr"/>
            <a:r>
              <a:rPr kumimoji="1" lang="en-US" altLang="zh-CN" sz="1200" dirty="0">
                <a:latin typeface="+mn-ea"/>
              </a:rPr>
              <a:t>Word2Vec</a:t>
            </a:r>
            <a:endParaRPr kumimoji="1" lang="zh-CN" altLang="en-US" sz="1200" dirty="0">
              <a:latin typeface="+mn-ea"/>
            </a:endParaRPr>
          </a:p>
        </p:txBody>
      </p:sp>
      <p:pic>
        <p:nvPicPr>
          <p:cNvPr id="39" name="Picture 14" descr="大白话：我不信看完这篇文章，你还不懂LSTM - 知乎">
            <a:extLst>
              <a:ext uri="{FF2B5EF4-FFF2-40B4-BE49-F238E27FC236}">
                <a16:creationId xmlns:a16="http://schemas.microsoft.com/office/drawing/2014/main" id="{7FD8E00D-B351-34ED-F74B-62E6882486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0572" y="4078495"/>
            <a:ext cx="1694416" cy="1317472"/>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1110">
            <a:extLst>
              <a:ext uri="{FF2B5EF4-FFF2-40B4-BE49-F238E27FC236}">
                <a16:creationId xmlns:a16="http://schemas.microsoft.com/office/drawing/2014/main" id="{1A27FB6C-CDE9-47B3-BBAD-9535020A4ED9}"/>
              </a:ext>
            </a:extLst>
          </p:cNvPr>
          <p:cNvSpPr txBox="1"/>
          <p:nvPr/>
        </p:nvSpPr>
        <p:spPr>
          <a:xfrm>
            <a:off x="6866549" y="3581239"/>
            <a:ext cx="59503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2015</a:t>
            </a:r>
          </a:p>
          <a:p>
            <a:pPr algn="ctr"/>
            <a:r>
              <a:rPr kumimoji="1" lang="en-US" altLang="zh-CN" sz="1200" dirty="0">
                <a:latin typeface="+mn-ea"/>
              </a:rPr>
              <a:t>LSTM</a:t>
            </a:r>
            <a:endParaRPr kumimoji="1" lang="zh-CN" altLang="en-US" sz="1200" dirty="0">
              <a:latin typeface="+mn-ea"/>
            </a:endParaRPr>
          </a:p>
        </p:txBody>
      </p:sp>
      <p:sp>
        <p:nvSpPr>
          <p:cNvPr id="41" name="文本框 1113">
            <a:extLst>
              <a:ext uri="{FF2B5EF4-FFF2-40B4-BE49-F238E27FC236}">
                <a16:creationId xmlns:a16="http://schemas.microsoft.com/office/drawing/2014/main" id="{5A9999D3-531C-71B6-E435-BA676254E3A4}"/>
              </a:ext>
            </a:extLst>
          </p:cNvPr>
          <p:cNvSpPr txBox="1"/>
          <p:nvPr/>
        </p:nvSpPr>
        <p:spPr>
          <a:xfrm>
            <a:off x="9556505" y="2776232"/>
            <a:ext cx="595036"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BART</a:t>
            </a:r>
            <a:endParaRPr kumimoji="1" lang="zh-CN" altLang="en-US" sz="1200" dirty="0">
              <a:latin typeface="+mn-ea"/>
            </a:endParaRPr>
          </a:p>
        </p:txBody>
      </p:sp>
      <p:sp>
        <p:nvSpPr>
          <p:cNvPr id="42" name="文本框 1117">
            <a:extLst>
              <a:ext uri="{FF2B5EF4-FFF2-40B4-BE49-F238E27FC236}">
                <a16:creationId xmlns:a16="http://schemas.microsoft.com/office/drawing/2014/main" id="{1DE5446F-54EA-AD57-4DE1-729BB4344365}"/>
              </a:ext>
            </a:extLst>
          </p:cNvPr>
          <p:cNvSpPr txBox="1"/>
          <p:nvPr/>
        </p:nvSpPr>
        <p:spPr>
          <a:xfrm>
            <a:off x="9540298" y="4168468"/>
            <a:ext cx="689612"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PLATO</a:t>
            </a:r>
            <a:endParaRPr kumimoji="1" lang="zh-CN" altLang="en-US" sz="1200" dirty="0">
              <a:latin typeface="+mn-ea"/>
            </a:endParaRPr>
          </a:p>
        </p:txBody>
      </p:sp>
      <p:pic>
        <p:nvPicPr>
          <p:cNvPr id="43" name="Picture 20">
            <a:extLst>
              <a:ext uri="{FF2B5EF4-FFF2-40B4-BE49-F238E27FC236}">
                <a16:creationId xmlns:a16="http://schemas.microsoft.com/office/drawing/2014/main" id="{84481996-25F1-256C-0D08-EBE5EF1661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28074" y="4036058"/>
            <a:ext cx="997296" cy="340743"/>
          </a:xfrm>
          <a:prstGeom prst="rect">
            <a:avLst/>
          </a:prstGeom>
          <a:noFill/>
          <a:extLst>
            <a:ext uri="{909E8E84-426E-40DD-AFC4-6F175D3DCCD1}">
              <a14:hiddenFill xmlns:a14="http://schemas.microsoft.com/office/drawing/2010/main">
                <a:solidFill>
                  <a:srgbClr val="FFFFFF"/>
                </a:solidFill>
              </a14:hiddenFill>
            </a:ext>
          </a:extLst>
        </p:spPr>
      </p:pic>
      <p:pic>
        <p:nvPicPr>
          <p:cNvPr id="44" name="图片 1119">
            <a:extLst>
              <a:ext uri="{FF2B5EF4-FFF2-40B4-BE49-F238E27FC236}">
                <a16:creationId xmlns:a16="http://schemas.microsoft.com/office/drawing/2014/main" id="{0D87A394-B4BE-3FB2-0B19-4948DBF28E15}"/>
              </a:ext>
            </a:extLst>
          </p:cNvPr>
          <p:cNvPicPr>
            <a:picLocks noChangeAspect="1"/>
          </p:cNvPicPr>
          <p:nvPr/>
        </p:nvPicPr>
        <p:blipFill>
          <a:blip r:embed="rId8"/>
          <a:stretch>
            <a:fillRect/>
          </a:stretch>
        </p:blipFill>
        <p:spPr>
          <a:xfrm>
            <a:off x="4221028" y="2349894"/>
            <a:ext cx="1655377" cy="1649130"/>
          </a:xfrm>
          <a:prstGeom prst="rect">
            <a:avLst/>
          </a:prstGeom>
        </p:spPr>
      </p:pic>
      <p:sp>
        <p:nvSpPr>
          <p:cNvPr id="45" name="文本框 1120">
            <a:extLst>
              <a:ext uri="{FF2B5EF4-FFF2-40B4-BE49-F238E27FC236}">
                <a16:creationId xmlns:a16="http://schemas.microsoft.com/office/drawing/2014/main" id="{3A1E5F0E-92A9-D1BE-447B-3D503EAB6E36}"/>
              </a:ext>
            </a:extLst>
          </p:cNvPr>
          <p:cNvSpPr txBox="1"/>
          <p:nvPr/>
        </p:nvSpPr>
        <p:spPr>
          <a:xfrm>
            <a:off x="4572954" y="1804958"/>
            <a:ext cx="954107"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1995</a:t>
            </a:r>
          </a:p>
          <a:p>
            <a:pPr algn="ctr"/>
            <a:r>
              <a:rPr kumimoji="1" lang="zh-CN" altLang="en-US" sz="1200" dirty="0">
                <a:latin typeface="+mn-ea"/>
              </a:rPr>
              <a:t>支持向量机</a:t>
            </a:r>
          </a:p>
        </p:txBody>
      </p:sp>
      <p:pic>
        <p:nvPicPr>
          <p:cNvPr id="46" name="Picture 22" descr="The linear-chain conditional random fields model representation. The... |  Download Scientific Diagram">
            <a:extLst>
              <a:ext uri="{FF2B5EF4-FFF2-40B4-BE49-F238E27FC236}">
                <a16:creationId xmlns:a16="http://schemas.microsoft.com/office/drawing/2014/main" id="{82AEC2AC-7C4D-A05C-2AC7-7D01AC10D94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51499" y="4605062"/>
            <a:ext cx="1737355" cy="778793"/>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1122">
            <a:extLst>
              <a:ext uri="{FF2B5EF4-FFF2-40B4-BE49-F238E27FC236}">
                <a16:creationId xmlns:a16="http://schemas.microsoft.com/office/drawing/2014/main" id="{7A205B6D-88E3-9F42-94AD-D165047CB12B}"/>
              </a:ext>
            </a:extLst>
          </p:cNvPr>
          <p:cNvSpPr txBox="1"/>
          <p:nvPr/>
        </p:nvSpPr>
        <p:spPr>
          <a:xfrm>
            <a:off x="4572951" y="4057094"/>
            <a:ext cx="954107"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a:latin typeface="+mn-ea"/>
              </a:rPr>
              <a:t>2001</a:t>
            </a:r>
          </a:p>
          <a:p>
            <a:pPr algn="ctr"/>
            <a:r>
              <a:rPr kumimoji="1" lang="zh-CN" altLang="en-US" sz="1200" dirty="0">
                <a:latin typeface="+mn-ea"/>
              </a:rPr>
              <a:t>条件随机场</a:t>
            </a:r>
          </a:p>
        </p:txBody>
      </p:sp>
      <p:pic>
        <p:nvPicPr>
          <p:cNvPr id="48" name="Picture 2" descr="WordNet and Word Sense Disambiguation (WSD) with NLTK">
            <a:extLst>
              <a:ext uri="{FF2B5EF4-FFF2-40B4-BE49-F238E27FC236}">
                <a16:creationId xmlns:a16="http://schemas.microsoft.com/office/drawing/2014/main" id="{D5326B0F-7744-5AB3-C123-F04C59ADE5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76938" y="4120318"/>
            <a:ext cx="1700250" cy="1133501"/>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组合 35">
            <a:extLst>
              <a:ext uri="{FF2B5EF4-FFF2-40B4-BE49-F238E27FC236}">
                <a16:creationId xmlns:a16="http://schemas.microsoft.com/office/drawing/2014/main" id="{998BB8F7-4CC0-A2C7-E339-7A1C51C60A5A}"/>
              </a:ext>
            </a:extLst>
          </p:cNvPr>
          <p:cNvGrpSpPr/>
          <p:nvPr/>
        </p:nvGrpSpPr>
        <p:grpSpPr>
          <a:xfrm>
            <a:off x="6302282" y="2296973"/>
            <a:ext cx="1706594" cy="1161966"/>
            <a:chOff x="4857343" y="2547089"/>
            <a:chExt cx="1511263" cy="1028971"/>
          </a:xfrm>
        </p:grpSpPr>
        <p:sp>
          <p:nvSpPr>
            <p:cNvPr id="50" name="矩形 1">
              <a:extLst>
                <a:ext uri="{FF2B5EF4-FFF2-40B4-BE49-F238E27FC236}">
                  <a16:creationId xmlns:a16="http://schemas.microsoft.com/office/drawing/2014/main" id="{63136A45-C208-6357-8CD1-E4588DEE3C99}"/>
                </a:ext>
              </a:extLst>
            </p:cNvPr>
            <p:cNvSpPr/>
            <p:nvPr/>
          </p:nvSpPr>
          <p:spPr>
            <a:xfrm>
              <a:off x="4870065" y="2547089"/>
              <a:ext cx="1498541" cy="1028971"/>
            </a:xfrm>
            <a:prstGeom prst="rect">
              <a:avLst/>
            </a:prstGeom>
            <a:solidFill>
              <a:schemeClr val="bg1"/>
            </a:solidFill>
            <a:ln w="158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51" name="文本框 2">
              <a:extLst>
                <a:ext uri="{FF2B5EF4-FFF2-40B4-BE49-F238E27FC236}">
                  <a16:creationId xmlns:a16="http://schemas.microsoft.com/office/drawing/2014/main" id="{9031AA10-5191-0FC7-9946-CE220A9B6593}"/>
                </a:ext>
              </a:extLst>
            </p:cNvPr>
            <p:cNvSpPr txBox="1"/>
            <p:nvPr/>
          </p:nvSpPr>
          <p:spPr>
            <a:xfrm>
              <a:off x="4857343" y="2716988"/>
              <a:ext cx="422015" cy="20441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nchor="ctr">
              <a:spAutoFit/>
            </a:bodyPr>
            <a:lstStyle/>
            <a:p>
              <a:pPr algn="ctr"/>
              <a:r>
                <a:rPr kumimoji="1" lang="zh-CN" altLang="en-US" sz="900" dirty="0">
                  <a:solidFill>
                    <a:schemeClr val="accent3">
                      <a:lumMod val="75000"/>
                    </a:schemeClr>
                  </a:solidFill>
                  <a:latin typeface="+mn-ea"/>
                </a:rPr>
                <a:t>国王</a:t>
              </a:r>
            </a:p>
          </p:txBody>
        </p:sp>
        <p:sp>
          <p:nvSpPr>
            <p:cNvPr id="52" name="文本框 3">
              <a:extLst>
                <a:ext uri="{FF2B5EF4-FFF2-40B4-BE49-F238E27FC236}">
                  <a16:creationId xmlns:a16="http://schemas.microsoft.com/office/drawing/2014/main" id="{4FF5C103-9E93-A40A-F36F-C05F6D73F445}"/>
                </a:ext>
              </a:extLst>
            </p:cNvPr>
            <p:cNvSpPr txBox="1"/>
            <p:nvPr/>
          </p:nvSpPr>
          <p:spPr>
            <a:xfrm>
              <a:off x="4857686" y="2968224"/>
              <a:ext cx="422015" cy="20441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nchor="ctr">
              <a:spAutoFit/>
            </a:bodyPr>
            <a:lstStyle/>
            <a:p>
              <a:pPr algn="ctr"/>
              <a:r>
                <a:rPr kumimoji="1" lang="zh-CN" altLang="en-US" sz="900" dirty="0">
                  <a:solidFill>
                    <a:schemeClr val="accent3">
                      <a:lumMod val="75000"/>
                    </a:schemeClr>
                  </a:solidFill>
                  <a:latin typeface="+mn-ea"/>
                </a:rPr>
                <a:t>男性</a:t>
              </a:r>
            </a:p>
          </p:txBody>
        </p:sp>
        <p:sp>
          <p:nvSpPr>
            <p:cNvPr id="53" name="文本框 4">
              <a:extLst>
                <a:ext uri="{FF2B5EF4-FFF2-40B4-BE49-F238E27FC236}">
                  <a16:creationId xmlns:a16="http://schemas.microsoft.com/office/drawing/2014/main" id="{A65D5631-4CFF-7622-8C20-30EA9EDFB1D1}"/>
                </a:ext>
              </a:extLst>
            </p:cNvPr>
            <p:cNvSpPr txBox="1"/>
            <p:nvPr/>
          </p:nvSpPr>
          <p:spPr>
            <a:xfrm>
              <a:off x="4857343" y="3215807"/>
              <a:ext cx="422015" cy="20441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nchor="ctr">
              <a:spAutoFit/>
            </a:bodyPr>
            <a:lstStyle/>
            <a:p>
              <a:pPr algn="ctr"/>
              <a:r>
                <a:rPr kumimoji="1" lang="zh-CN" altLang="en-US" sz="900" dirty="0">
                  <a:solidFill>
                    <a:schemeClr val="accent3">
                      <a:lumMod val="75000"/>
                    </a:schemeClr>
                  </a:solidFill>
                  <a:latin typeface="+mn-ea"/>
                </a:rPr>
                <a:t>女性</a:t>
              </a:r>
            </a:p>
          </p:txBody>
        </p:sp>
        <p:sp>
          <p:nvSpPr>
            <p:cNvPr id="54" name="圆角矩形 6">
              <a:extLst>
                <a:ext uri="{FF2B5EF4-FFF2-40B4-BE49-F238E27FC236}">
                  <a16:creationId xmlns:a16="http://schemas.microsoft.com/office/drawing/2014/main" id="{DA6685A9-2ED4-D431-1273-2BFC35F9F46D}"/>
                </a:ext>
              </a:extLst>
            </p:cNvPr>
            <p:cNvSpPr/>
            <p:nvPr/>
          </p:nvSpPr>
          <p:spPr>
            <a:xfrm>
              <a:off x="5450802" y="2710077"/>
              <a:ext cx="148518" cy="755047"/>
            </a:xfrm>
            <a:prstGeom prst="roundRect">
              <a:avLst>
                <a:gd name="adj" fmla="val 50000"/>
              </a:avLst>
            </a:prstGeom>
            <a:solidFill>
              <a:srgbClr val="FDEADA">
                <a:alpha val="50196"/>
              </a:srgbClr>
            </a:solidFill>
            <a:ln w="12700">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55" name="矩形 8">
              <a:extLst>
                <a:ext uri="{FF2B5EF4-FFF2-40B4-BE49-F238E27FC236}">
                  <a16:creationId xmlns:a16="http://schemas.microsoft.com/office/drawing/2014/main" id="{B001A0D2-6A34-1E29-D3C6-3730DF41AE88}"/>
                </a:ext>
              </a:extLst>
            </p:cNvPr>
            <p:cNvSpPr/>
            <p:nvPr/>
          </p:nvSpPr>
          <p:spPr>
            <a:xfrm>
              <a:off x="5805647" y="2746450"/>
              <a:ext cx="126537" cy="126537"/>
            </a:xfrm>
            <a:prstGeom prst="rect">
              <a:avLst/>
            </a:prstGeom>
            <a:solidFill>
              <a:schemeClr val="bg1">
                <a:lumMod val="95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56" name="矩形 9">
              <a:extLst>
                <a:ext uri="{FF2B5EF4-FFF2-40B4-BE49-F238E27FC236}">
                  <a16:creationId xmlns:a16="http://schemas.microsoft.com/office/drawing/2014/main" id="{7CA42F8E-E200-7261-DEED-49382D9E7E2B}"/>
                </a:ext>
              </a:extLst>
            </p:cNvPr>
            <p:cNvSpPr/>
            <p:nvPr/>
          </p:nvSpPr>
          <p:spPr>
            <a:xfrm>
              <a:off x="5934115" y="2746450"/>
              <a:ext cx="126537" cy="126537"/>
            </a:xfrm>
            <a:prstGeom prst="rect">
              <a:avLst/>
            </a:prstGeom>
            <a:solidFill>
              <a:schemeClr val="accent2">
                <a:lumMod val="20000"/>
                <a:lumOff val="80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57" name="矩形 11">
              <a:extLst>
                <a:ext uri="{FF2B5EF4-FFF2-40B4-BE49-F238E27FC236}">
                  <a16:creationId xmlns:a16="http://schemas.microsoft.com/office/drawing/2014/main" id="{B11D6EAA-A749-FFD8-6C84-4C9FE1E8D1E8}"/>
                </a:ext>
              </a:extLst>
            </p:cNvPr>
            <p:cNvSpPr/>
            <p:nvPr/>
          </p:nvSpPr>
          <p:spPr>
            <a:xfrm>
              <a:off x="6062583" y="2746450"/>
              <a:ext cx="126537" cy="126537"/>
            </a:xfrm>
            <a:prstGeom prst="rect">
              <a:avLst/>
            </a:prstGeom>
            <a:solidFill>
              <a:schemeClr val="tx2">
                <a:lumMod val="40000"/>
                <a:lumOff val="60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58" name="矩形 12">
              <a:extLst>
                <a:ext uri="{FF2B5EF4-FFF2-40B4-BE49-F238E27FC236}">
                  <a16:creationId xmlns:a16="http://schemas.microsoft.com/office/drawing/2014/main" id="{DC76EE1B-0EED-7DF7-DE3D-1F8048D26891}"/>
                </a:ext>
              </a:extLst>
            </p:cNvPr>
            <p:cNvSpPr/>
            <p:nvPr/>
          </p:nvSpPr>
          <p:spPr>
            <a:xfrm>
              <a:off x="6191051" y="2746450"/>
              <a:ext cx="126537" cy="126537"/>
            </a:xfrm>
            <a:prstGeom prst="rect">
              <a:avLst/>
            </a:prstGeom>
            <a:solidFill>
              <a:schemeClr val="tx2">
                <a:lumMod val="60000"/>
                <a:lumOff val="40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59" name="矩形 13">
              <a:extLst>
                <a:ext uri="{FF2B5EF4-FFF2-40B4-BE49-F238E27FC236}">
                  <a16:creationId xmlns:a16="http://schemas.microsoft.com/office/drawing/2014/main" id="{4B956542-479A-EB08-5027-6BA197964C95}"/>
                </a:ext>
              </a:extLst>
            </p:cNvPr>
            <p:cNvSpPr/>
            <p:nvPr/>
          </p:nvSpPr>
          <p:spPr>
            <a:xfrm>
              <a:off x="5792850" y="2996924"/>
              <a:ext cx="126537" cy="126537"/>
            </a:xfrm>
            <a:prstGeom prst="rect">
              <a:avLst/>
            </a:prstGeom>
            <a:solidFill>
              <a:schemeClr val="accent6">
                <a:lumMod val="40000"/>
                <a:lumOff val="60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60" name="矩形 14">
              <a:extLst>
                <a:ext uri="{FF2B5EF4-FFF2-40B4-BE49-F238E27FC236}">
                  <a16:creationId xmlns:a16="http://schemas.microsoft.com/office/drawing/2014/main" id="{2EE16565-A773-4A85-FCFA-D70141D5E187}"/>
                </a:ext>
              </a:extLst>
            </p:cNvPr>
            <p:cNvSpPr/>
            <p:nvPr/>
          </p:nvSpPr>
          <p:spPr>
            <a:xfrm>
              <a:off x="5921318" y="2996924"/>
              <a:ext cx="126537" cy="126537"/>
            </a:xfrm>
            <a:prstGeom prst="rect">
              <a:avLst/>
            </a:prstGeom>
            <a:solidFill>
              <a:schemeClr val="bg1">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61" name="矩形 15">
              <a:extLst>
                <a:ext uri="{FF2B5EF4-FFF2-40B4-BE49-F238E27FC236}">
                  <a16:creationId xmlns:a16="http://schemas.microsoft.com/office/drawing/2014/main" id="{61421708-6484-1973-0000-827C68E8697C}"/>
                </a:ext>
              </a:extLst>
            </p:cNvPr>
            <p:cNvSpPr/>
            <p:nvPr/>
          </p:nvSpPr>
          <p:spPr>
            <a:xfrm>
              <a:off x="6049786" y="2996924"/>
              <a:ext cx="126537" cy="126537"/>
            </a:xfrm>
            <a:prstGeom prst="rect">
              <a:avLst/>
            </a:prstGeom>
            <a:solidFill>
              <a:schemeClr val="tx2">
                <a:lumMod val="40000"/>
                <a:lumOff val="60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62" name="矩形 16">
              <a:extLst>
                <a:ext uri="{FF2B5EF4-FFF2-40B4-BE49-F238E27FC236}">
                  <a16:creationId xmlns:a16="http://schemas.microsoft.com/office/drawing/2014/main" id="{A4BB87D7-B8C5-DED3-45AE-771587588B90}"/>
                </a:ext>
              </a:extLst>
            </p:cNvPr>
            <p:cNvSpPr/>
            <p:nvPr/>
          </p:nvSpPr>
          <p:spPr>
            <a:xfrm>
              <a:off x="6178254" y="2996924"/>
              <a:ext cx="126537" cy="126537"/>
            </a:xfrm>
            <a:prstGeom prst="rect">
              <a:avLst/>
            </a:prstGeom>
            <a:solidFill>
              <a:schemeClr val="accent3">
                <a:lumMod val="60000"/>
                <a:lumOff val="40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63" name="矩形 17">
              <a:extLst>
                <a:ext uri="{FF2B5EF4-FFF2-40B4-BE49-F238E27FC236}">
                  <a16:creationId xmlns:a16="http://schemas.microsoft.com/office/drawing/2014/main" id="{51430C26-E4FB-488E-3DBF-443018445715}"/>
                </a:ext>
              </a:extLst>
            </p:cNvPr>
            <p:cNvSpPr/>
            <p:nvPr/>
          </p:nvSpPr>
          <p:spPr>
            <a:xfrm>
              <a:off x="5794378" y="3253671"/>
              <a:ext cx="126537" cy="126537"/>
            </a:xfrm>
            <a:prstGeom prst="rect">
              <a:avLst/>
            </a:prstGeom>
            <a:solidFill>
              <a:schemeClr val="accent2">
                <a:lumMod val="60000"/>
                <a:lumOff val="40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64" name="矩形 18">
              <a:extLst>
                <a:ext uri="{FF2B5EF4-FFF2-40B4-BE49-F238E27FC236}">
                  <a16:creationId xmlns:a16="http://schemas.microsoft.com/office/drawing/2014/main" id="{3E23A961-915D-33CE-E5F5-4B03996A4C6E}"/>
                </a:ext>
              </a:extLst>
            </p:cNvPr>
            <p:cNvSpPr/>
            <p:nvPr/>
          </p:nvSpPr>
          <p:spPr>
            <a:xfrm>
              <a:off x="5922846" y="3253671"/>
              <a:ext cx="126537" cy="126537"/>
            </a:xfrm>
            <a:prstGeom prst="rect">
              <a:avLst/>
            </a:prstGeom>
            <a:solidFill>
              <a:schemeClr val="bg1">
                <a:lumMod val="75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65" name="矩形 19">
              <a:extLst>
                <a:ext uri="{FF2B5EF4-FFF2-40B4-BE49-F238E27FC236}">
                  <a16:creationId xmlns:a16="http://schemas.microsoft.com/office/drawing/2014/main" id="{3C237BA0-4F48-5F4F-C09D-2A3F5C554F97}"/>
                </a:ext>
              </a:extLst>
            </p:cNvPr>
            <p:cNvSpPr/>
            <p:nvPr/>
          </p:nvSpPr>
          <p:spPr>
            <a:xfrm>
              <a:off x="6051314" y="3253671"/>
              <a:ext cx="126537" cy="126537"/>
            </a:xfrm>
            <a:prstGeom prst="rect">
              <a:avLst/>
            </a:prstGeom>
            <a:solidFill>
              <a:schemeClr val="bg1">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66" name="矩形 20">
              <a:extLst>
                <a:ext uri="{FF2B5EF4-FFF2-40B4-BE49-F238E27FC236}">
                  <a16:creationId xmlns:a16="http://schemas.microsoft.com/office/drawing/2014/main" id="{F27DB902-06F1-CA4B-60FB-952908A2F04D}"/>
                </a:ext>
              </a:extLst>
            </p:cNvPr>
            <p:cNvSpPr/>
            <p:nvPr/>
          </p:nvSpPr>
          <p:spPr>
            <a:xfrm>
              <a:off x="6179782" y="3253671"/>
              <a:ext cx="126537" cy="126537"/>
            </a:xfrm>
            <a:prstGeom prst="rect">
              <a:avLst/>
            </a:prstGeom>
            <a:solidFill>
              <a:schemeClr val="tx2">
                <a:lumMod val="40000"/>
                <a:lumOff val="60000"/>
                <a:alpha val="50196"/>
              </a:schemeClr>
            </a:solidFill>
            <a:ln w="3175">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cxnSp>
          <p:nvCxnSpPr>
            <p:cNvPr id="67" name="直线箭头连接符 23">
              <a:extLst>
                <a:ext uri="{FF2B5EF4-FFF2-40B4-BE49-F238E27FC236}">
                  <a16:creationId xmlns:a16="http://schemas.microsoft.com/office/drawing/2014/main" id="{C7988012-7C5B-BDD5-8472-90FA34F39387}"/>
                </a:ext>
              </a:extLst>
            </p:cNvPr>
            <p:cNvCxnSpPr>
              <a:cxnSpLocks/>
              <a:stCxn id="51" idx="3"/>
            </p:cNvCxnSpPr>
            <p:nvPr/>
          </p:nvCxnSpPr>
          <p:spPr>
            <a:xfrm>
              <a:off x="5279358" y="2819194"/>
              <a:ext cx="499661" cy="1"/>
            </a:xfrm>
            <a:prstGeom prst="straightConnector1">
              <a:avLst/>
            </a:prstGeom>
            <a:ln w="6350">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8" name="直线箭头连接符 25">
              <a:extLst>
                <a:ext uri="{FF2B5EF4-FFF2-40B4-BE49-F238E27FC236}">
                  <a16:creationId xmlns:a16="http://schemas.microsoft.com/office/drawing/2014/main" id="{01F665E8-6BAB-6258-1DB5-641E00B23312}"/>
                </a:ext>
              </a:extLst>
            </p:cNvPr>
            <p:cNvCxnSpPr>
              <a:cxnSpLocks/>
            </p:cNvCxnSpPr>
            <p:nvPr/>
          </p:nvCxnSpPr>
          <p:spPr>
            <a:xfrm>
              <a:off x="5275230" y="3067536"/>
              <a:ext cx="499661" cy="0"/>
            </a:xfrm>
            <a:prstGeom prst="straightConnector1">
              <a:avLst/>
            </a:prstGeom>
            <a:ln w="6350">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线箭头连接符 27">
              <a:extLst>
                <a:ext uri="{FF2B5EF4-FFF2-40B4-BE49-F238E27FC236}">
                  <a16:creationId xmlns:a16="http://schemas.microsoft.com/office/drawing/2014/main" id="{E3FDDBDE-E75A-6297-36D3-C5997B74069B}"/>
                </a:ext>
              </a:extLst>
            </p:cNvPr>
            <p:cNvCxnSpPr>
              <a:cxnSpLocks/>
            </p:cNvCxnSpPr>
            <p:nvPr/>
          </p:nvCxnSpPr>
          <p:spPr>
            <a:xfrm>
              <a:off x="5273082" y="3316939"/>
              <a:ext cx="499661" cy="0"/>
            </a:xfrm>
            <a:prstGeom prst="straightConnector1">
              <a:avLst/>
            </a:prstGeom>
            <a:ln w="6350">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70" name="椭圆 30">
              <a:extLst>
                <a:ext uri="{FF2B5EF4-FFF2-40B4-BE49-F238E27FC236}">
                  <a16:creationId xmlns:a16="http://schemas.microsoft.com/office/drawing/2014/main" id="{A3211126-626A-7278-3307-F1C17CEAD709}"/>
                </a:ext>
              </a:extLst>
            </p:cNvPr>
            <p:cNvSpPr/>
            <p:nvPr/>
          </p:nvSpPr>
          <p:spPr>
            <a:xfrm>
              <a:off x="5496119" y="2789375"/>
              <a:ext cx="53586" cy="53586"/>
            </a:xfrm>
            <a:prstGeom prst="ellipse">
              <a:avLst/>
            </a:prstGeom>
            <a:solidFill>
              <a:schemeClr val="tx1">
                <a:lumMod val="50000"/>
                <a:lumOff val="50000"/>
              </a:schemeClr>
            </a:solidFill>
            <a:ln w="158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71" name="椭圆 33">
              <a:extLst>
                <a:ext uri="{FF2B5EF4-FFF2-40B4-BE49-F238E27FC236}">
                  <a16:creationId xmlns:a16="http://schemas.microsoft.com/office/drawing/2014/main" id="{FCBA6349-BBA1-A783-5497-86E3E4990A49}"/>
                </a:ext>
              </a:extLst>
            </p:cNvPr>
            <p:cNvSpPr/>
            <p:nvPr/>
          </p:nvSpPr>
          <p:spPr>
            <a:xfrm>
              <a:off x="5496119" y="3036134"/>
              <a:ext cx="53586" cy="53586"/>
            </a:xfrm>
            <a:prstGeom prst="ellipse">
              <a:avLst/>
            </a:prstGeom>
            <a:solidFill>
              <a:schemeClr val="tx1">
                <a:lumMod val="50000"/>
                <a:lumOff val="50000"/>
              </a:schemeClr>
            </a:solidFill>
            <a:ln w="158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sp>
          <p:nvSpPr>
            <p:cNvPr id="72" name="椭圆 34">
              <a:extLst>
                <a:ext uri="{FF2B5EF4-FFF2-40B4-BE49-F238E27FC236}">
                  <a16:creationId xmlns:a16="http://schemas.microsoft.com/office/drawing/2014/main" id="{5E96196D-AC00-B215-9524-493DD2417999}"/>
                </a:ext>
              </a:extLst>
            </p:cNvPr>
            <p:cNvSpPr/>
            <p:nvPr/>
          </p:nvSpPr>
          <p:spPr>
            <a:xfrm>
              <a:off x="5496119" y="3292112"/>
              <a:ext cx="53586" cy="53586"/>
            </a:xfrm>
            <a:prstGeom prst="ellipse">
              <a:avLst/>
            </a:prstGeom>
            <a:solidFill>
              <a:schemeClr val="tx1">
                <a:lumMod val="50000"/>
                <a:lumOff val="50000"/>
              </a:schemeClr>
            </a:solidFill>
            <a:ln w="158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600" b="1" dirty="0">
                <a:latin typeface="Microsoft YaHei" charset="-122"/>
                <a:ea typeface="Microsoft YaHei" charset="-122"/>
              </a:endParaRPr>
            </a:p>
          </p:txBody>
        </p:sp>
      </p:grpSp>
      <p:pic>
        <p:nvPicPr>
          <p:cNvPr id="73" name="图片 28" descr="徽标&#10;&#10;描述已自动生成">
            <a:extLst>
              <a:ext uri="{FF2B5EF4-FFF2-40B4-BE49-F238E27FC236}">
                <a16:creationId xmlns:a16="http://schemas.microsoft.com/office/drawing/2014/main" id="{CB933248-4844-ACBD-F9D7-44C0D0D17D2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5087" y="2466475"/>
            <a:ext cx="1243273" cy="896510"/>
          </a:xfrm>
          <a:prstGeom prst="rect">
            <a:avLst/>
          </a:prstGeom>
        </p:spPr>
      </p:pic>
      <p:pic>
        <p:nvPicPr>
          <p:cNvPr id="74" name="图片 38" descr="徽标&#10;&#10;描述已自动生成">
            <a:extLst>
              <a:ext uri="{FF2B5EF4-FFF2-40B4-BE49-F238E27FC236}">
                <a16:creationId xmlns:a16="http://schemas.microsoft.com/office/drawing/2014/main" id="{1999564B-44F4-0795-98CE-1CF5903AFDA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28249" y="3376379"/>
            <a:ext cx="1152128" cy="432048"/>
          </a:xfrm>
          <a:prstGeom prst="rect">
            <a:avLst/>
          </a:prstGeom>
        </p:spPr>
      </p:pic>
      <p:sp>
        <p:nvSpPr>
          <p:cNvPr id="75" name="文本框 39">
            <a:extLst>
              <a:ext uri="{FF2B5EF4-FFF2-40B4-BE49-F238E27FC236}">
                <a16:creationId xmlns:a16="http://schemas.microsoft.com/office/drawing/2014/main" id="{01FE1C52-C757-DB8A-9E1F-C843C26AB580}"/>
              </a:ext>
            </a:extLst>
          </p:cNvPr>
          <p:cNvSpPr txBox="1"/>
          <p:nvPr/>
        </p:nvSpPr>
        <p:spPr>
          <a:xfrm>
            <a:off x="9416243" y="3411559"/>
            <a:ext cx="875561"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rtlCol="0" anchor="ctr">
            <a:spAutoFit/>
          </a:bodyPr>
          <a:lstStyle/>
          <a:p>
            <a:pPr algn="ctr"/>
            <a:r>
              <a:rPr kumimoji="1" lang="en-US" altLang="zh-CN" sz="1200" dirty="0" err="1">
                <a:latin typeface="+mn-ea"/>
              </a:rPr>
              <a:t>DeBERTa</a:t>
            </a:r>
            <a:endParaRPr kumimoji="1" lang="zh-CN" altLang="en-US" sz="1200" dirty="0">
              <a:latin typeface="+mn-ea"/>
            </a:endParaRPr>
          </a:p>
        </p:txBody>
      </p:sp>
    </p:spTree>
    <p:extLst>
      <p:ext uri="{BB962C8B-B14F-4D97-AF65-F5344CB8AC3E}">
        <p14:creationId xmlns:p14="http://schemas.microsoft.com/office/powerpoint/2010/main" val="992101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59E8E-87EA-A0D5-64FB-A5173E9F5AC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800C57-7274-2AE8-BB05-CAF602B19F2B}"/>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EE1F520A-63CF-512E-06BE-D6C196B3E1A9}"/>
              </a:ext>
            </a:extLst>
          </p:cNvPr>
          <p:cNvSpPr txBox="1"/>
          <p:nvPr/>
        </p:nvSpPr>
        <p:spPr>
          <a:xfrm>
            <a:off x="382587" y="1214377"/>
            <a:ext cx="11377612" cy="511620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自然语言处理的发展经历了从理性主义到经验主义，再到深度学习三大历史阶段</a:t>
            </a:r>
            <a:endParaRPr lang="en-US" altLang="zh-CN" sz="2400" dirty="0">
              <a:effectLst/>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基于规则的方法、基于机器学习的方法、基于深度学习的方法、基于大模型的方法四种范式</a:t>
            </a:r>
            <a:endParaRPr lang="en-US" altLang="zh-CN" sz="24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四种范式基本对应了自然语言处理的不同发展阶段的重点</a:t>
            </a:r>
            <a:endParaRPr lang="en-US" altLang="zh-CN" sz="2400" dirty="0">
              <a:latin typeface="Microsoft YaHei" panose="020B0503020204020204" pitchFamily="34" charset="-122"/>
              <a:ea typeface="Microsoft YaHei" panose="020B0503020204020204" pitchFamily="34" charset="-122"/>
            </a:endParaRPr>
          </a:p>
          <a:p>
            <a:pPr>
              <a:lnSpc>
                <a:spcPct val="150000"/>
              </a:lnSpc>
            </a:pPr>
            <a:r>
              <a:rPr lang="zh-CN" altLang="en-US" sz="2400" b="1" dirty="0">
                <a:latin typeface="Microsoft YaHei" panose="020B0503020204020204" pitchFamily="34" charset="-122"/>
                <a:ea typeface="Microsoft YaHei" panose="020B0503020204020204" pitchFamily="34" charset="-122"/>
              </a:rPr>
              <a:t>需要特别说明的是：</a:t>
            </a:r>
            <a:endParaRPr lang="en-US" altLang="zh-CN" sz="2400" b="1"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虽然以上四种范式来源于自然语言处理的不同发展阶段，有明显的发展先后顺序</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在大部分自然语言处理任务的标准评测集合中，基于深度学习的方法都好于基于机器学习的方法，更优于基于规则的方法很多</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但是，这些范式各有利弊，在实际应用中需要根据任务的特点、计算量、可控制性以及可解释性等具体情况进行选择</a:t>
            </a:r>
            <a:endParaRPr lang="en-US" altLang="zh-CN" sz="2000"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FA63E05C-8EAD-6863-28DC-5BE1D98E00F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A17D00A-B973-504A-D5E8-F6283FD70A98}"/>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A617FB19-3C76-1BA9-16EE-7B28C7B8431F}"/>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158FCD33-1728-7E20-AF60-A2844405DA8D}"/>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AD56589-3F28-8EB8-76D7-27AFCE2EE76E}"/>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22D8BAE5-FB7A-8AA0-0908-F33F830988FC}"/>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D140DA1-404F-D801-CD34-1916E8F5CF39}"/>
              </a:ext>
            </a:extLst>
          </p:cNvPr>
          <p:cNvSpPr>
            <a:spLocks noChangeArrowheads="1"/>
          </p:cNvSpPr>
          <p:nvPr/>
        </p:nvSpPr>
        <p:spPr bwMode="auto">
          <a:xfrm>
            <a:off x="1248742" y="408136"/>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自然语言处理的基本范式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960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14377"/>
            <a:ext cx="11377612" cy="3387979"/>
          </a:xfrm>
          <a:prstGeom prst="rect">
            <a:avLst/>
          </a:prstGeom>
          <a:noFill/>
        </p:spPr>
        <p:txBody>
          <a:bodyPr wrap="square">
            <a:spAutoFit/>
          </a:bodyPr>
          <a:lstStyle/>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在机器学习和深度学习范式下，甚至对模型预测目标进行微小修正，通常都需要对模型进行重新训练</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30000"/>
              </a:lnSpc>
              <a:spcBef>
                <a:spcPts val="18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对模型预测目标进行微小修正，通常都需要对模型进行重新训练。对于未知任务的零样本学习（</a:t>
            </a:r>
            <a:r>
              <a:rPr lang="en-US" altLang="zh-CN" sz="2400" dirty="0">
                <a:latin typeface="Microsoft YaHei" panose="020B0503020204020204" pitchFamily="34" charset="-122"/>
                <a:ea typeface="Microsoft YaHei" panose="020B0503020204020204" pitchFamily="34" charset="-122"/>
              </a:rPr>
              <a:t>Zero-shot Learning</a:t>
            </a:r>
            <a:r>
              <a:rPr lang="zh-CN" altLang="en-US" sz="2400" dirty="0">
                <a:latin typeface="Microsoft YaHei" panose="020B0503020204020204" pitchFamily="34" charset="-122"/>
                <a:ea typeface="Microsoft YaHei" panose="020B0503020204020204" pitchFamily="34" charset="-122"/>
              </a:rPr>
              <a:t>）能力很少在上述范式中进行讨论和研究</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30000"/>
              </a:lnSpc>
              <a:spcBef>
                <a:spcPts val="18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随着</a:t>
            </a:r>
            <a:r>
              <a:rPr lang="en-US" altLang="zh-CN"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的发布，大模型所展现出来的文本生成能力以及对未知任务的泛化能力使得自然语言处理的研究范式发生非常大的变化，出现第四种范式</a:t>
            </a:r>
            <a:endParaRPr lang="en-US" altLang="zh-CN" sz="2400"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自然语言处理的基本范式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1027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基于规则的方法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2E330ABC-5506-CBDD-7262-3EC183EAD7BD}"/>
              </a:ext>
            </a:extLst>
          </p:cNvPr>
          <p:cNvSpPr txBox="1"/>
          <p:nvPr/>
        </p:nvSpPr>
        <p:spPr>
          <a:xfrm>
            <a:off x="3437619" y="6125130"/>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1.3 </a:t>
            </a:r>
            <a:r>
              <a:rPr lang="zh-CN" altLang="en-US" b="0" i="0" dirty="0">
                <a:effectLst/>
                <a:latin typeface="Microsoft YaHei" panose="020B0503020204020204" pitchFamily="34" charset="-122"/>
                <a:ea typeface="Microsoft YaHei" panose="020B0503020204020204" pitchFamily="34" charset="-122"/>
              </a:rPr>
              <a:t>基于规则的自然语言处理算法基本流程</a:t>
            </a:r>
            <a:endParaRPr lang="en-CN"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06BEC427-AE40-D706-A23B-51FE4225B824}"/>
              </a:ext>
            </a:extLst>
          </p:cNvPr>
          <p:cNvSpPr txBox="1"/>
          <p:nvPr/>
        </p:nvSpPr>
        <p:spPr>
          <a:xfrm>
            <a:off x="178480" y="1176563"/>
            <a:ext cx="11835040"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通过词汇、形式文法等制定的规则引入语言学知识，从而完成相应的自然语言处理任务</a:t>
            </a:r>
            <a:endParaRPr lang="en-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82783B52-C42E-2E45-A577-876C695D6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27" y="2238658"/>
            <a:ext cx="10822345" cy="3517262"/>
          </a:xfrm>
          <a:prstGeom prst="rect">
            <a:avLst/>
          </a:prstGeom>
        </p:spPr>
      </p:pic>
    </p:spTree>
    <p:extLst>
      <p:ext uri="{BB962C8B-B14F-4D97-AF65-F5344CB8AC3E}">
        <p14:creationId xmlns:p14="http://schemas.microsoft.com/office/powerpoint/2010/main" val="295883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92331" y="1624926"/>
            <a:ext cx="5676900" cy="2331005"/>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自然语言处理的基本概念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2200" y="4127381"/>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自然语言处理的基本范式</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7725" y="4127381"/>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9025" y="4787781"/>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本学期内容安排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4550" y="4787781"/>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sp>
        <p:nvSpPr>
          <p:cNvPr id="4" name="TextBox 3">
            <a:extLst>
              <a:ext uri="{FF2B5EF4-FFF2-40B4-BE49-F238E27FC236}">
                <a16:creationId xmlns:a16="http://schemas.microsoft.com/office/drawing/2014/main" id="{B27DC805-DA2A-17BC-EE03-FCE57BD7DACC}"/>
              </a:ext>
            </a:extLst>
          </p:cNvPr>
          <p:cNvSpPr txBox="1"/>
          <p:nvPr/>
        </p:nvSpPr>
        <p:spPr>
          <a:xfrm>
            <a:off x="1515270" y="2467971"/>
            <a:ext cx="6222670" cy="1422890"/>
          </a:xfrm>
          <a:prstGeom prst="rect">
            <a:avLst/>
          </a:prstGeom>
          <a:noFill/>
        </p:spPr>
        <p:txBody>
          <a:bodyPr wrap="square">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1.1.1 </a:t>
            </a:r>
            <a:r>
              <a:rPr lang="zh-CN" altLang="en-US" sz="2000" b="1" dirty="0">
                <a:solidFill>
                  <a:srgbClr val="0070C0"/>
                </a:solidFill>
                <a:latin typeface="微软雅黑" panose="020B0503020204020204" pitchFamily="34" charset="-122"/>
                <a:ea typeface="微软雅黑" panose="020B0503020204020204" pitchFamily="34" charset="-122"/>
              </a:rPr>
              <a:t>自然语言处理简史</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1.1.2 </a:t>
            </a:r>
            <a:r>
              <a:rPr lang="zh-CN" altLang="en-US" sz="2000" b="1" dirty="0">
                <a:solidFill>
                  <a:srgbClr val="0070C0"/>
                </a:solidFill>
                <a:latin typeface="微软雅黑" panose="020B0503020204020204" pitchFamily="34" charset="-122"/>
                <a:ea typeface="微软雅黑" panose="020B0503020204020204" pitchFamily="34" charset="-122"/>
              </a:rPr>
              <a:t>自然语言处理的主要研究内容</a:t>
            </a:r>
            <a:endParaRPr lang="en-US" altLang="zh-CN" sz="20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rPr>
              <a:t>1.1.3 </a:t>
            </a:r>
            <a:r>
              <a:rPr lang="zh-CN" altLang="en-US" sz="2000" b="1" dirty="0">
                <a:solidFill>
                  <a:srgbClr val="0070C0"/>
                </a:solidFill>
                <a:latin typeface="微软雅黑" panose="020B0503020204020204" pitchFamily="34" charset="-122"/>
                <a:ea typeface="微软雅黑" panose="020B0503020204020204" pitchFamily="34" charset="-122"/>
              </a:rPr>
              <a:t>自然语言处理的主要难点</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7924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14377"/>
            <a:ext cx="11377612" cy="4754507"/>
          </a:xfrm>
          <a:prstGeom prst="rect">
            <a:avLst/>
          </a:prstGeom>
          <a:noFill/>
        </p:spPr>
        <p:txBody>
          <a:bodyPr wrap="square">
            <a:spAutoFit/>
          </a:bodyPr>
          <a:lstStyle/>
          <a:p>
            <a:pPr algn="just">
              <a:lnSpc>
                <a:spcPct val="130000"/>
              </a:lnSpc>
              <a:spcBef>
                <a:spcPts val="1800"/>
              </a:spcBef>
            </a:pPr>
            <a:r>
              <a:rPr lang="zh-CN" altLang="en-US" sz="2400" dirty="0">
                <a:effectLst/>
                <a:latin typeface="Microsoft YaHei" panose="020B0503020204020204" pitchFamily="34" charset="-122"/>
                <a:ea typeface="Microsoft YaHei" panose="020B0503020204020204" pitchFamily="34" charset="-122"/>
              </a:rPr>
              <a:t>对于机器翻译任务可以构造如下规则库：</a:t>
            </a:r>
          </a:p>
          <a:p>
            <a:pPr marL="800100" lvl="1" indent="-342900" algn="just">
              <a:spcBef>
                <a:spcPts val="18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IF </a:t>
            </a:r>
            <a:r>
              <a:rPr lang="zh-CN" altLang="en-US" sz="2000" dirty="0">
                <a:effectLst/>
                <a:latin typeface="Microsoft YaHei" panose="020B0503020204020204" pitchFamily="34" charset="-122"/>
                <a:ea typeface="Microsoft YaHei" panose="020B0503020204020204" pitchFamily="34" charset="-122"/>
              </a:rPr>
              <a:t>源语言主语 </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我 </a:t>
            </a:r>
            <a:r>
              <a:rPr lang="en-US" altLang="zh-CN" sz="2000" dirty="0">
                <a:effectLst/>
                <a:latin typeface="Microsoft YaHei" panose="020B0503020204020204" pitchFamily="34" charset="-122"/>
                <a:ea typeface="Microsoft YaHei" panose="020B0503020204020204" pitchFamily="34" charset="-122"/>
              </a:rPr>
              <a:t>THEN </a:t>
            </a:r>
            <a:r>
              <a:rPr lang="zh-CN" altLang="en-US" sz="2000" dirty="0">
                <a:effectLst/>
                <a:latin typeface="Microsoft YaHei" panose="020B0503020204020204" pitchFamily="34" charset="-122"/>
                <a:ea typeface="Microsoft YaHei" panose="020B0503020204020204" pitchFamily="34" charset="-122"/>
              </a:rPr>
              <a:t>英语译文主语 </a:t>
            </a:r>
            <a:r>
              <a:rPr lang="en-US" altLang="zh-CN" sz="2000" dirty="0">
                <a:effectLst/>
                <a:latin typeface="Microsoft YaHei" panose="020B0503020204020204" pitchFamily="34" charset="-122"/>
                <a:ea typeface="Microsoft YaHei" panose="020B0503020204020204" pitchFamily="34" charset="-122"/>
              </a:rPr>
              <a:t>=I</a:t>
            </a:r>
          </a:p>
          <a:p>
            <a:pPr marL="800100" lvl="1" indent="-342900" algn="just">
              <a:spcBef>
                <a:spcPts val="18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IF </a:t>
            </a:r>
            <a:r>
              <a:rPr lang="zh-CN" altLang="en-US" sz="2000" dirty="0">
                <a:effectLst/>
                <a:latin typeface="Microsoft YaHei" panose="020B0503020204020204" pitchFamily="34" charset="-122"/>
                <a:ea typeface="Microsoft YaHei" panose="020B0503020204020204" pitchFamily="34" charset="-122"/>
              </a:rPr>
              <a:t>英语译文主语 </a:t>
            </a:r>
            <a:r>
              <a:rPr lang="en-US" altLang="zh-CN" sz="2000" dirty="0">
                <a:effectLst/>
                <a:latin typeface="Microsoft YaHei" panose="020B0503020204020204" pitchFamily="34" charset="-122"/>
                <a:ea typeface="Microsoft YaHei" panose="020B0503020204020204" pitchFamily="34" charset="-122"/>
              </a:rPr>
              <a:t>=I THEN </a:t>
            </a:r>
            <a:r>
              <a:rPr lang="zh-CN" altLang="en-US" sz="2000" dirty="0">
                <a:effectLst/>
                <a:latin typeface="Microsoft YaHei" panose="020B0503020204020204" pitchFamily="34" charset="-122"/>
                <a:ea typeface="Microsoft YaHei" panose="020B0503020204020204" pitchFamily="34" charset="-122"/>
              </a:rPr>
              <a:t>英语译文 </a:t>
            </a:r>
            <a:r>
              <a:rPr lang="en-US" altLang="zh-CN" sz="2000" dirty="0">
                <a:effectLst/>
                <a:latin typeface="Microsoft YaHei" panose="020B0503020204020204" pitchFamily="34" charset="-122"/>
                <a:ea typeface="Microsoft YaHei" panose="020B0503020204020204" pitchFamily="34" charset="-122"/>
              </a:rPr>
              <a:t>be </a:t>
            </a:r>
            <a:r>
              <a:rPr lang="zh-CN" altLang="en-US" sz="2000" dirty="0">
                <a:effectLst/>
                <a:latin typeface="Microsoft YaHei" panose="020B0503020204020204" pitchFamily="34" charset="-122"/>
                <a:ea typeface="Microsoft YaHei" panose="020B0503020204020204" pitchFamily="34" charset="-122"/>
              </a:rPr>
              <a:t>动词为 </a:t>
            </a:r>
            <a:r>
              <a:rPr lang="en-US" altLang="zh-CN" sz="2000" dirty="0">
                <a:effectLst/>
                <a:latin typeface="Microsoft YaHei" panose="020B0503020204020204" pitchFamily="34" charset="-122"/>
                <a:ea typeface="Microsoft YaHei" panose="020B0503020204020204" pitchFamily="34" charset="-122"/>
              </a:rPr>
              <a:t>am/was</a:t>
            </a:r>
          </a:p>
          <a:p>
            <a:pPr marL="800100" lvl="1" indent="-342900" algn="just">
              <a:spcBef>
                <a:spcPts val="18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IF </a:t>
            </a:r>
            <a:r>
              <a:rPr lang="zh-CN" altLang="en-US" sz="2000" dirty="0">
                <a:effectLst/>
                <a:latin typeface="Microsoft YaHei" panose="020B0503020204020204" pitchFamily="34" charset="-122"/>
                <a:ea typeface="Microsoft YaHei" panose="020B0503020204020204" pitchFamily="34" charset="-122"/>
              </a:rPr>
              <a:t>源语言 </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苹果 </a:t>
            </a:r>
            <a:r>
              <a:rPr lang="en-US" altLang="zh-CN" sz="2000" dirty="0">
                <a:effectLst/>
                <a:latin typeface="Microsoft YaHei" panose="020B0503020204020204" pitchFamily="34" charset="-122"/>
                <a:ea typeface="Microsoft YaHei" panose="020B0503020204020204" pitchFamily="34" charset="-122"/>
              </a:rPr>
              <a:t>AND </a:t>
            </a:r>
            <a:r>
              <a:rPr lang="zh-CN" altLang="en-US" sz="2000" dirty="0">
                <a:effectLst/>
                <a:latin typeface="Microsoft YaHei" panose="020B0503020204020204" pitchFamily="34" charset="-122"/>
                <a:ea typeface="Microsoft YaHei" panose="020B0503020204020204" pitchFamily="34" charset="-122"/>
              </a:rPr>
              <a:t>没有修饰量词 </a:t>
            </a:r>
            <a:r>
              <a:rPr lang="en-US" altLang="zh-CN" sz="2000" dirty="0">
                <a:effectLst/>
                <a:latin typeface="Microsoft YaHei" panose="020B0503020204020204" pitchFamily="34" charset="-122"/>
                <a:ea typeface="Microsoft YaHei" panose="020B0503020204020204" pitchFamily="34" charset="-122"/>
              </a:rPr>
              <a:t>THEN </a:t>
            </a:r>
            <a:r>
              <a:rPr lang="zh-CN" altLang="en-US" sz="2000" dirty="0">
                <a:effectLst/>
                <a:latin typeface="Microsoft YaHei" panose="020B0503020204020204" pitchFamily="34" charset="-122"/>
                <a:ea typeface="Microsoft YaHei" panose="020B0503020204020204" pitchFamily="34" charset="-122"/>
              </a:rPr>
              <a:t>英语译文 </a:t>
            </a:r>
            <a:r>
              <a:rPr lang="en-US" altLang="zh-CN" sz="2000" dirty="0">
                <a:effectLst/>
                <a:latin typeface="Microsoft YaHei" panose="020B0503020204020204" pitchFamily="34" charset="-122"/>
                <a:ea typeface="Microsoft YaHei" panose="020B0503020204020204" pitchFamily="34" charset="-122"/>
              </a:rPr>
              <a:t>=apples</a:t>
            </a:r>
          </a:p>
          <a:p>
            <a:pPr>
              <a:lnSpc>
                <a:spcPct val="130000"/>
              </a:lnSpc>
              <a:spcBef>
                <a:spcPts val="1800"/>
              </a:spcBef>
            </a:pPr>
            <a:r>
              <a:rPr lang="zh-CN" altLang="en-US" sz="2400" dirty="0">
                <a:latin typeface="Microsoft YaHei" panose="020B0503020204020204" pitchFamily="34" charset="-122"/>
                <a:ea typeface="Microsoft YaHei" panose="020B0503020204020204" pitchFamily="34" charset="-122"/>
              </a:rPr>
              <a:t>基于规则的方法从某种程度上可以说是在试图模拟人类完成某个任务时的思维过程</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800"/>
              </a:spcBef>
            </a:pPr>
            <a:r>
              <a:rPr lang="zh-CN" altLang="en-US" sz="2400" b="1" dirty="0">
                <a:latin typeface="Microsoft YaHei" panose="020B0503020204020204" pitchFamily="34" charset="-122"/>
                <a:ea typeface="Microsoft YaHei" panose="020B0503020204020204" pitchFamily="34" charset="-122"/>
              </a:rPr>
              <a:t>优点：</a:t>
            </a:r>
            <a:r>
              <a:rPr lang="zh-CN" altLang="en-US" sz="2400" dirty="0">
                <a:latin typeface="Microsoft YaHei" panose="020B0503020204020204" pitchFamily="34" charset="-122"/>
                <a:ea typeface="Microsoft YaHei" panose="020B0503020204020204" pitchFamily="34" charset="-122"/>
              </a:rPr>
              <a:t>直观、可解释、不依赖大规模数据。利用规则所表达出来的语言知识具有一定的可读性，不同的人之间可以相互理解</a:t>
            </a:r>
            <a:endParaRPr lang="en-US" altLang="zh-CN" sz="2400" dirty="0">
              <a:latin typeface="Microsoft YaHei" panose="020B0503020204020204" pitchFamily="34" charset="-122"/>
              <a:ea typeface="Microsoft YaHei" panose="020B0503020204020204" pitchFamily="34" charset="-122"/>
            </a:endParaRPr>
          </a:p>
          <a:p>
            <a:pPr>
              <a:lnSpc>
                <a:spcPct val="130000"/>
              </a:lnSpc>
              <a:spcBef>
                <a:spcPts val="1800"/>
              </a:spcBef>
            </a:pPr>
            <a:r>
              <a:rPr lang="zh-CN" altLang="en-US" sz="2400" b="1" dirty="0">
                <a:latin typeface="Microsoft YaHei" panose="020B0503020204020204" pitchFamily="34" charset="-122"/>
                <a:ea typeface="Microsoft YaHei" panose="020B0503020204020204" pitchFamily="34" charset="-122"/>
              </a:rPr>
              <a:t>缺点：</a:t>
            </a:r>
            <a:r>
              <a:rPr lang="zh-CN" altLang="en-US" sz="2400" dirty="0">
                <a:latin typeface="Microsoft YaHei" panose="020B0503020204020204" pitchFamily="34" charset="-122"/>
                <a:ea typeface="Microsoft YaHei" panose="020B0503020204020204" pitchFamily="34" charset="-122"/>
              </a:rPr>
              <a:t>覆盖率差、大规模规则构建代价大、难度高等</a:t>
            </a:r>
            <a:endParaRPr lang="en-US" altLang="zh-CN" sz="2400"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基于规则的方法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0211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基于机器学习的方法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5D1E54A-875E-8D84-D839-4C17A9380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951" y="1919776"/>
            <a:ext cx="10266271" cy="4245530"/>
          </a:xfrm>
          <a:prstGeom prst="rect">
            <a:avLst/>
          </a:prstGeom>
        </p:spPr>
      </p:pic>
      <p:sp>
        <p:nvSpPr>
          <p:cNvPr id="14" name="TextBox 13">
            <a:extLst>
              <a:ext uri="{FF2B5EF4-FFF2-40B4-BE49-F238E27FC236}">
                <a16:creationId xmlns:a16="http://schemas.microsoft.com/office/drawing/2014/main" id="{2E330ABC-5506-CBDD-7262-3EC183EAD7BD}"/>
              </a:ext>
            </a:extLst>
          </p:cNvPr>
          <p:cNvSpPr txBox="1"/>
          <p:nvPr/>
        </p:nvSpPr>
        <p:spPr>
          <a:xfrm>
            <a:off x="3546475" y="6309796"/>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1.4 </a:t>
            </a:r>
            <a:r>
              <a:rPr lang="zh-CN" altLang="en-US" b="0" i="0" dirty="0">
                <a:effectLst/>
                <a:latin typeface="Microsoft YaHei" panose="020B0503020204020204" pitchFamily="34" charset="-122"/>
                <a:ea typeface="Microsoft YaHei" panose="020B0503020204020204" pitchFamily="34" charset="-122"/>
              </a:rPr>
              <a:t> 基于机器学习的自然语言处理算法基本流程</a:t>
            </a:r>
            <a:endParaRPr lang="en-CN"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06BEC427-AE40-D706-A23B-51FE4225B824}"/>
              </a:ext>
            </a:extLst>
          </p:cNvPr>
          <p:cNvSpPr txBox="1"/>
          <p:nvPr/>
        </p:nvSpPr>
        <p:spPr>
          <a:xfrm>
            <a:off x="178480" y="1176563"/>
            <a:ext cx="11835040" cy="461665"/>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将自然语言处理任务转化为某种分类任务</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17803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14377"/>
            <a:ext cx="11377612" cy="4257512"/>
          </a:xfrm>
          <a:prstGeom prst="rect">
            <a:avLst/>
          </a:prstGeom>
          <a:noFill/>
        </p:spPr>
        <p:txBody>
          <a:bodyPr wrap="square">
            <a:spAutoFit/>
          </a:bodyPr>
          <a:lstStyle/>
          <a:p>
            <a:pPr algn="just">
              <a:lnSpc>
                <a:spcPct val="130000"/>
              </a:lnSpc>
              <a:spcBef>
                <a:spcPts val="1800"/>
              </a:spcBef>
            </a:pPr>
            <a:r>
              <a:rPr lang="zh-CN" altLang="en-US" sz="2400" dirty="0">
                <a:effectLst/>
                <a:latin typeface="Microsoft YaHei" panose="020B0503020204020204" pitchFamily="34" charset="-122"/>
                <a:ea typeface="Microsoft YaHei" panose="020B0503020204020204" pitchFamily="34" charset="-122"/>
              </a:rPr>
              <a:t>分为四个步骤：数据构建、数据预处理、特征构建以及模型学习：</a:t>
            </a:r>
            <a:endParaRPr lang="en-US" altLang="zh-CN" sz="2400" dirty="0">
              <a:effectLst/>
              <a:latin typeface="Microsoft YaHei" panose="020B0503020204020204" pitchFamily="34" charset="-122"/>
              <a:ea typeface="Microsoft YaHei" panose="020B0503020204020204" pitchFamily="34" charset="-122"/>
            </a:endParaRPr>
          </a:p>
          <a:p>
            <a:pPr marL="457200" indent="-457200" algn="just">
              <a:lnSpc>
                <a:spcPct val="130000"/>
              </a:lnSpc>
              <a:spcBef>
                <a:spcPts val="1800"/>
              </a:spcBef>
              <a:buAutoNum type="arabicParenBoth"/>
            </a:pPr>
            <a:r>
              <a:rPr lang="zh-CN" altLang="en-US" sz="2000" b="0" i="0" dirty="0">
                <a:effectLst/>
                <a:latin typeface="Microsoft YaHei" panose="020B0503020204020204" pitchFamily="34" charset="-122"/>
                <a:ea typeface="Microsoft YaHei" panose="020B0503020204020204" pitchFamily="34" charset="-122"/>
              </a:rPr>
              <a:t>数据构建阶段主要工作是针对任务的要求构建训练语料，也称为语料库（</a:t>
            </a:r>
            <a:r>
              <a:rPr lang="en-US" sz="2000" b="0" i="0" dirty="0">
                <a:effectLst/>
                <a:latin typeface="Microsoft YaHei" panose="020B0503020204020204" pitchFamily="34" charset="-122"/>
                <a:ea typeface="Microsoft YaHei" panose="020B0503020204020204" pitchFamily="34" charset="-122"/>
              </a:rPr>
              <a:t>Corpus</a:t>
            </a:r>
            <a:r>
              <a:rPr lang="zh-CN" altLang="en-US" sz="2000" b="0" i="0" dirty="0">
                <a:effectLst/>
                <a:latin typeface="Microsoft YaHei" panose="020B0503020204020204" pitchFamily="34" charset="-122"/>
                <a:ea typeface="Microsoft YaHei" panose="020B0503020204020204" pitchFamily="34" charset="-122"/>
              </a:rPr>
              <a:t>）</a:t>
            </a:r>
            <a:endParaRPr lang="en-US" altLang="zh-CN" sz="2000" b="0" i="0" dirty="0">
              <a:effectLst/>
              <a:latin typeface="Microsoft YaHei" panose="020B0503020204020204" pitchFamily="34" charset="-122"/>
              <a:ea typeface="Microsoft YaHei" panose="020B0503020204020204" pitchFamily="34" charset="-122"/>
            </a:endParaRPr>
          </a:p>
          <a:p>
            <a:pPr marL="457200" indent="-457200" algn="just">
              <a:lnSpc>
                <a:spcPct val="130000"/>
              </a:lnSpc>
              <a:spcBef>
                <a:spcPts val="1800"/>
              </a:spcBef>
              <a:buAutoNum type="arabicParenBoth"/>
            </a:pPr>
            <a:r>
              <a:rPr lang="zh-CN" altLang="en-US" sz="2000" b="0" i="0" dirty="0">
                <a:effectLst/>
                <a:latin typeface="Microsoft YaHei" panose="020B0503020204020204" pitchFamily="34" charset="-122"/>
                <a:ea typeface="Microsoft YaHei" panose="020B0503020204020204" pitchFamily="34" charset="-122"/>
              </a:rPr>
              <a:t>数据预处理阶段主要工作是利用自然语言处理基础算法对原始输入，从词汇、句法、结构、语义等层面进行处理，为特征构建提供基础</a:t>
            </a:r>
            <a:endParaRPr lang="en-US" altLang="zh-CN" sz="2000" b="0" i="0" dirty="0">
              <a:effectLst/>
              <a:latin typeface="Microsoft YaHei" panose="020B0503020204020204" pitchFamily="34" charset="-122"/>
              <a:ea typeface="Microsoft YaHei" panose="020B0503020204020204" pitchFamily="34" charset="-122"/>
            </a:endParaRPr>
          </a:p>
          <a:p>
            <a:pPr marL="457200" indent="-457200" algn="just">
              <a:lnSpc>
                <a:spcPct val="130000"/>
              </a:lnSpc>
              <a:spcBef>
                <a:spcPts val="1800"/>
              </a:spcBef>
              <a:buAutoNum type="arabicParenBoth"/>
            </a:pPr>
            <a:r>
              <a:rPr lang="zh-CN" altLang="en-US" sz="2000" b="0" i="0" dirty="0">
                <a:effectLst/>
                <a:latin typeface="Microsoft YaHei" panose="020B0503020204020204" pitchFamily="34" charset="-122"/>
                <a:ea typeface="Microsoft YaHei" panose="020B0503020204020204" pitchFamily="34" charset="-122"/>
              </a:rPr>
              <a:t>特征构建阶段主要工作是针对不同任务从原始输入、词性标注、句法分析、语义分析等结果和数据中提取对于机器学习模型有用的特征</a:t>
            </a:r>
            <a:endParaRPr lang="en-US" altLang="zh-CN" sz="2000" b="0" i="0" dirty="0">
              <a:effectLst/>
              <a:latin typeface="Microsoft YaHei" panose="020B0503020204020204" pitchFamily="34" charset="-122"/>
              <a:ea typeface="Microsoft YaHei" panose="020B0503020204020204" pitchFamily="34" charset="-122"/>
            </a:endParaRPr>
          </a:p>
          <a:p>
            <a:pPr marL="457200" indent="-457200" algn="just">
              <a:lnSpc>
                <a:spcPct val="130000"/>
              </a:lnSpc>
              <a:spcBef>
                <a:spcPts val="1800"/>
              </a:spcBef>
              <a:buAutoNum type="arabicParenBoth"/>
            </a:pPr>
            <a:r>
              <a:rPr lang="zh-CN" altLang="en-US" sz="2000" b="0" i="0" dirty="0">
                <a:effectLst/>
                <a:latin typeface="Microsoft YaHei" panose="020B0503020204020204" pitchFamily="34" charset="-122"/>
                <a:ea typeface="Microsoft YaHei" panose="020B0503020204020204" pitchFamily="34" charset="-122"/>
              </a:rPr>
              <a:t>模型学习阶段主要工作是根据任务，选择合适的机器学习模型，确定学习准则，采用相应的优化算法，利用语料库训练模型参数</a:t>
            </a:r>
            <a:endParaRPr lang="zh-CN" altLang="en-US" sz="20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基于机器学习的方法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620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14377"/>
            <a:ext cx="11377612" cy="4348242"/>
          </a:xfrm>
          <a:prstGeom prst="rect">
            <a:avLst/>
          </a:prstGeom>
          <a:noFill/>
        </p:spPr>
        <p:txBody>
          <a:bodyPr wrap="square">
            <a:spAutoFit/>
          </a:bodyPr>
          <a:lstStyle/>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以人工特征构建为核心，针对所需的信息利用自然语言处理基础算法对原始数据进行预处理，并需要选择合适的机器学习模型，确定学习准则，以及采用相应的优化算法</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整个流程中需要人工参与和选择的环节非常多，从特征设计到模型，再到优化方法以及超参数，并且这些选择非常依赖经验，缺乏有效的理论支持</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对于复杂的自然语言处理任务需要在数据预处理阶段引入很多不同的模块，这些模块之间需要单独优化，其目标并不一定与任务总体目标一致，多模块的级联会造成错误传播</a:t>
            </a: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基于机器学习的方法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5799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基于深度学习的方法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2E330ABC-5506-CBDD-7262-3EC183EAD7BD}"/>
              </a:ext>
            </a:extLst>
          </p:cNvPr>
          <p:cNvSpPr txBox="1"/>
          <p:nvPr/>
        </p:nvSpPr>
        <p:spPr>
          <a:xfrm>
            <a:off x="3048000" y="6079625"/>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1.5 </a:t>
            </a:r>
            <a:r>
              <a:rPr lang="zh-CN" altLang="en-US" b="0" i="0" dirty="0">
                <a:effectLst/>
                <a:latin typeface="Microsoft YaHei" panose="020B0503020204020204" pitchFamily="34" charset="-122"/>
                <a:ea typeface="Microsoft YaHei" panose="020B0503020204020204" pitchFamily="34" charset="-122"/>
              </a:rPr>
              <a:t> 基于深度学习的自然语言处理算法基本流程</a:t>
            </a:r>
            <a:endParaRPr lang="en-CN"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06BEC427-AE40-D706-A23B-51FE4225B824}"/>
              </a:ext>
            </a:extLst>
          </p:cNvPr>
          <p:cNvSpPr txBox="1"/>
          <p:nvPr/>
        </p:nvSpPr>
        <p:spPr>
          <a:xfrm>
            <a:off x="178480" y="1176563"/>
            <a:ext cx="11835040" cy="830997"/>
          </a:xfrm>
          <a:prstGeom prst="rect">
            <a:avLst/>
          </a:prstGeom>
          <a:noFill/>
        </p:spPr>
        <p:txBody>
          <a:bodyPr wrap="square">
            <a:spAutoFit/>
          </a:bodyPr>
          <a:lstStyle/>
          <a:p>
            <a:r>
              <a:rPr lang="zh-CN" altLang="en-US" sz="2400" b="0" i="0" dirty="0">
                <a:effectLst/>
                <a:latin typeface="Microsoft YaHei" panose="020B0503020204020204" pitchFamily="34" charset="-122"/>
                <a:ea typeface="Microsoft YaHei" panose="020B0503020204020204" pitchFamily="34" charset="-122"/>
              </a:rPr>
              <a:t>将特征学习和预测模型融合，通过优化算法使得模型自动地学习出好的特征表示，并基于此进行结果预测</a:t>
            </a:r>
            <a:endParaRPr lang="en-CN" sz="2400"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D0AE599C-D40A-618B-101E-E40BC2E7F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014" y="2284285"/>
            <a:ext cx="11027622" cy="3583977"/>
          </a:xfrm>
          <a:prstGeom prst="rect">
            <a:avLst/>
          </a:prstGeom>
        </p:spPr>
      </p:pic>
    </p:spTree>
    <p:extLst>
      <p:ext uri="{BB962C8B-B14F-4D97-AF65-F5344CB8AC3E}">
        <p14:creationId xmlns:p14="http://schemas.microsoft.com/office/powerpoint/2010/main" val="3937670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14377"/>
            <a:ext cx="11377612" cy="5059205"/>
          </a:xfrm>
          <a:prstGeom prst="rect">
            <a:avLst/>
          </a:prstGeom>
          <a:noFill/>
        </p:spPr>
        <p:txBody>
          <a:bodyPr wrap="square">
            <a:spAutoFit/>
          </a:bodyPr>
          <a:lstStyle/>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基于深度学习方法的流程简化很多，通常仅包含数据构建、数据预处理和模型学习三个部分</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在数据预处理方面也大幅度简化，仅包含非常少量的模块</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通过多层的特征转换，将原始数据转换为更抽象的表示。这些学习到的表示可以在一定程度上完全代替人工设计的特征，这个过程也叫做表示学习（</a:t>
            </a:r>
            <a:r>
              <a:rPr lang="en-US" altLang="zh-CN" sz="2400" dirty="0" err="1">
                <a:effectLst/>
                <a:latin typeface="Microsoft YaHei" panose="020B0503020204020204" pitchFamily="34" charset="-122"/>
                <a:ea typeface="Microsoft YaHei" panose="020B0503020204020204" pitchFamily="34" charset="-122"/>
              </a:rPr>
              <a:t>Represen-tation</a:t>
            </a:r>
            <a:r>
              <a:rPr lang="en-US" altLang="zh-CN" sz="2400" dirty="0">
                <a:effectLst/>
                <a:latin typeface="Microsoft YaHei" panose="020B0503020204020204" pitchFamily="34" charset="-122"/>
                <a:ea typeface="Microsoft YaHei" panose="020B0503020204020204" pitchFamily="34" charset="-122"/>
              </a:rPr>
              <a:t> Learning</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首先利用自监督任务对模型进行预训练，通过海量的语料学习到更为通用的语言表示，然后根据下游任务对预训练网络进行调整。这种预训练范式在几乎所有自然语言处理任务上都表现非常出色</a:t>
            </a: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基于深度学习的方法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3368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723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基于大模型的方法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0" name="文本框 12">
            <a:extLst>
              <a:ext uri="{FF2B5EF4-FFF2-40B4-BE49-F238E27FC236}">
                <a16:creationId xmlns:a16="http://schemas.microsoft.com/office/drawing/2014/main" id="{75B9204A-5814-FB7B-CD95-F0229D5FDDBF}"/>
              </a:ext>
            </a:extLst>
          </p:cNvPr>
          <p:cNvSpPr txBox="1"/>
          <p:nvPr/>
        </p:nvSpPr>
        <p:spPr>
          <a:xfrm>
            <a:off x="484539" y="1352615"/>
            <a:ext cx="5014053" cy="2800767"/>
          </a:xfrm>
          <a:prstGeom prst="rect">
            <a:avLst/>
          </a:prstGeom>
          <a:noFill/>
        </p:spPr>
        <p:txBody>
          <a:bodyPr wrap="square">
            <a:spAutoFit/>
          </a:bodyPr>
          <a:lstStyle/>
          <a:p>
            <a:pPr>
              <a:lnSpc>
                <a:spcPct val="90000"/>
              </a:lnSpc>
              <a:spcBef>
                <a:spcPts val="1000"/>
              </a:spcBef>
            </a:pPr>
            <a:r>
              <a:rPr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2022 </a:t>
            </a: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年</a:t>
            </a:r>
            <a:r>
              <a:rPr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11 </a:t>
            </a: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月</a:t>
            </a:r>
            <a:r>
              <a:rPr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30 </a:t>
            </a: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日，</a:t>
            </a:r>
            <a:r>
              <a:rPr lang="en-US" altLang="zh-CN" sz="2000" dirty="0" err="1">
                <a:solidFill>
                  <a:schemeClr val="tx1">
                    <a:lumMod val="75000"/>
                    <a:lumOff val="25000"/>
                  </a:schemeClr>
                </a:solidFill>
                <a:latin typeface="Microsoft YaHei" panose="020B0503020204020204" pitchFamily="34" charset="-122"/>
                <a:ea typeface="Microsoft YaHei" panose="020B0503020204020204" pitchFamily="34" charset="-122"/>
              </a:rPr>
              <a:t>OpenAI</a:t>
            </a:r>
            <a:r>
              <a:rPr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发布了</a:t>
            </a:r>
            <a:r>
              <a:rPr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AI </a:t>
            </a: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对话模型，被认为是人工智能里程碑式应用</a:t>
            </a:r>
          </a:p>
          <a:p>
            <a:pPr marL="285750" indent="-285750">
              <a:buFont typeface="Wingdings" panose="05000000000000000000" pitchFamily="2" charset="2"/>
              <a:buChar char="n"/>
            </a:pPr>
            <a:endParaRPr lang="en-US" altLang="zh-CN"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n"/>
            </a:pPr>
            <a:endParaRPr lang="en-US" altLang="zh-CN"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n"/>
            </a:pPr>
            <a:endParaRPr lang="en-US" altLang="zh-CN"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n"/>
            </a:pPr>
            <a:endParaRPr lang="en-US" altLang="zh-CN"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n"/>
            </a:pPr>
            <a:endParaRPr lang="en-US" altLang="zh-CN"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n"/>
            </a:pPr>
            <a:endParaRPr lang="en-US" altLang="zh-CN" sz="2000" dirty="0">
              <a:latin typeface="Microsoft YaHei" panose="020B0503020204020204" pitchFamily="34" charset="-122"/>
              <a:ea typeface="Microsoft YaHei" panose="020B0503020204020204" pitchFamily="34" charset="-122"/>
            </a:endParaRPr>
          </a:p>
          <a:p>
            <a:endParaRPr lang="en-US" altLang="zh-CN" sz="2000" dirty="0">
              <a:latin typeface="Microsoft YaHei" panose="020B0503020204020204" pitchFamily="34" charset="-122"/>
              <a:ea typeface="Microsoft YaHei" panose="020B0503020204020204" pitchFamily="34" charset="-122"/>
            </a:endParaRPr>
          </a:p>
        </p:txBody>
      </p:sp>
      <p:pic>
        <p:nvPicPr>
          <p:cNvPr id="11" name="Picture 10" descr="What is ChatGPT? What can educators do about cheating? - Higher Ed and  Technology: Academics at Chapman">
            <a:extLst>
              <a:ext uri="{FF2B5EF4-FFF2-40B4-BE49-F238E27FC236}">
                <a16:creationId xmlns:a16="http://schemas.microsoft.com/office/drawing/2014/main" id="{16A2F13D-464E-68E2-6235-062DCFD56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733" y="2337043"/>
            <a:ext cx="3426755" cy="19275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96BF4A4-5326-89D1-444D-59A935E26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211" y="4714631"/>
            <a:ext cx="1633045" cy="121438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25">
            <a:extLst>
              <a:ext uri="{FF2B5EF4-FFF2-40B4-BE49-F238E27FC236}">
                <a16:creationId xmlns:a16="http://schemas.microsoft.com/office/drawing/2014/main" id="{0FF4A15D-4744-8193-A81F-CCDF9A49032E}"/>
              </a:ext>
            </a:extLst>
          </p:cNvPr>
          <p:cNvSpPr txBox="1"/>
          <p:nvPr/>
        </p:nvSpPr>
        <p:spPr>
          <a:xfrm>
            <a:off x="2397211" y="4860160"/>
            <a:ext cx="3101381" cy="923330"/>
          </a:xfrm>
          <a:prstGeom prst="rect">
            <a:avLst/>
          </a:prstGeom>
          <a:noFill/>
        </p:spPr>
        <p:txBody>
          <a:bodyPr wrap="square">
            <a:spAutoFit/>
          </a:bodyPr>
          <a:lstStyle/>
          <a:p>
            <a:pPr>
              <a:lnSpc>
                <a:spcPct val="90000"/>
              </a:lnSpc>
              <a:spcBef>
                <a:spcPts val="1000"/>
              </a:spcBef>
            </a:pP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像</a:t>
            </a:r>
            <a:r>
              <a:rPr lang="en-US" altLang="zh-CN" sz="2000" dirty="0" err="1">
                <a:solidFill>
                  <a:schemeClr val="tx1">
                    <a:lumMod val="75000"/>
                    <a:lumOff val="25000"/>
                  </a:schemeClr>
                </a:solidFill>
                <a:latin typeface="Microsoft YaHei" panose="020B0503020204020204" pitchFamily="34" charset="-122"/>
                <a:ea typeface="Microsoft YaHei" panose="020B0503020204020204" pitchFamily="34" charset="-122"/>
              </a:rPr>
              <a:t>ChatGPT</a:t>
            </a: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这样的</a:t>
            </a:r>
            <a:r>
              <a:rPr lang="en-US" altLang="zh-CN" sz="2000" dirty="0">
                <a:solidFill>
                  <a:schemeClr val="tx1">
                    <a:lumMod val="75000"/>
                    <a:lumOff val="25000"/>
                  </a:schemeClr>
                </a:solidFill>
                <a:latin typeface="Microsoft YaHei" panose="020B0503020204020204" pitchFamily="34" charset="-122"/>
                <a:ea typeface="Microsoft YaHei" panose="020B0503020204020204" pitchFamily="34" charset="-122"/>
              </a:rPr>
              <a:t>AI</a:t>
            </a:r>
            <a:r>
              <a:rPr lang="zh-CN" altLang="en-US" sz="2000" dirty="0">
                <a:solidFill>
                  <a:schemeClr val="tx1">
                    <a:lumMod val="75000"/>
                    <a:lumOff val="25000"/>
                  </a:schemeClr>
                </a:solidFill>
                <a:latin typeface="Microsoft YaHei" panose="020B0503020204020204" pitchFamily="34" charset="-122"/>
                <a:ea typeface="Microsoft YaHei" panose="020B0503020204020204" pitchFamily="34" charset="-122"/>
              </a:rPr>
              <a:t>聊天机器人将变得与个人电脑或互联网同样重要</a:t>
            </a:r>
          </a:p>
        </p:txBody>
      </p:sp>
      <p:pic>
        <p:nvPicPr>
          <p:cNvPr id="17" name="图片 4">
            <a:extLst>
              <a:ext uri="{FF2B5EF4-FFF2-40B4-BE49-F238E27FC236}">
                <a16:creationId xmlns:a16="http://schemas.microsoft.com/office/drawing/2014/main" id="{9BF34FE1-E91C-AD56-4307-B5BA55F51CDE}"/>
              </a:ext>
            </a:extLst>
          </p:cNvPr>
          <p:cNvPicPr>
            <a:picLocks noChangeAspect="1"/>
          </p:cNvPicPr>
          <p:nvPr/>
        </p:nvPicPr>
        <p:blipFill>
          <a:blip r:embed="rId5"/>
          <a:stretch>
            <a:fillRect/>
          </a:stretch>
        </p:blipFill>
        <p:spPr>
          <a:xfrm>
            <a:off x="5700236" y="1536174"/>
            <a:ext cx="6007226" cy="3785652"/>
          </a:xfrm>
          <a:prstGeom prst="rect">
            <a:avLst/>
          </a:prstGeom>
        </p:spPr>
      </p:pic>
      <p:sp>
        <p:nvSpPr>
          <p:cNvPr id="19" name="TextBox 18">
            <a:extLst>
              <a:ext uri="{FF2B5EF4-FFF2-40B4-BE49-F238E27FC236}">
                <a16:creationId xmlns:a16="http://schemas.microsoft.com/office/drawing/2014/main" id="{A7074B99-FD94-A94A-6B79-63A55C607F53}"/>
              </a:ext>
            </a:extLst>
          </p:cNvPr>
          <p:cNvSpPr txBox="1"/>
          <p:nvPr/>
        </p:nvSpPr>
        <p:spPr>
          <a:xfrm>
            <a:off x="1349733" y="5943600"/>
            <a:ext cx="9539416"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tx1">
                    <a:lumMod val="65000"/>
                    <a:lumOff val="35000"/>
                  </a:schemeClr>
                </a:solidFill>
                <a:effectLst/>
                <a:latin typeface="Microsoft YaHei" panose="020B0503020204020204" pitchFamily="34" charset="-122"/>
                <a:ea typeface="Microsoft YaHei" panose="020B0503020204020204" pitchFamily="34" charset="-122"/>
              </a:rPr>
              <a:t>大模型所展现出来的通用任务理解能力和未知任务泛化能力，</a:t>
            </a:r>
            <a:endParaRPr lang="en-US" altLang="zh-CN" sz="2000" dirty="0">
              <a:solidFill>
                <a:schemeClr val="tx1">
                  <a:lumMod val="65000"/>
                  <a:lumOff val="35000"/>
                </a:schemeClr>
              </a:solidFill>
              <a:effectLst/>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tx1">
                    <a:lumMod val="65000"/>
                    <a:lumOff val="35000"/>
                  </a:schemeClr>
                </a:solidFill>
                <a:effectLst/>
                <a:latin typeface="Microsoft YaHei" panose="020B0503020204020204" pitchFamily="34" charset="-122"/>
                <a:ea typeface="Microsoft YaHei" panose="020B0503020204020204" pitchFamily="34" charset="-122"/>
              </a:rPr>
              <a:t>使得自然语言处理的研究范式进一步发生变化</a:t>
            </a:r>
          </a:p>
        </p:txBody>
      </p:sp>
    </p:spTree>
    <p:extLst>
      <p:ext uri="{BB962C8B-B14F-4D97-AF65-F5344CB8AC3E}">
        <p14:creationId xmlns:p14="http://schemas.microsoft.com/office/powerpoint/2010/main" val="989821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4A17D-264C-FF06-3B32-BA621D24D3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96F82F-AAD8-5256-5E2D-7E81C03B461C}"/>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3" name="平行四边形 6">
            <a:extLst>
              <a:ext uri="{FF2B5EF4-FFF2-40B4-BE49-F238E27FC236}">
                <a16:creationId xmlns:a16="http://schemas.microsoft.com/office/drawing/2014/main" id="{E365F3E2-F3A1-E846-E6FD-89F332DC1E6D}"/>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2EF4A8A2-580B-F96D-981E-0AD59B713CE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11F78303-629C-32F4-4F74-A861F781BAF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F137CAC8-D102-4F45-A82A-F62F4593FDAC}"/>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B1D467C3-3D67-49A9-2D87-2DED027BAAD2}"/>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FF647566-EE34-3CF4-58C6-62EB1E1958AA}"/>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7681DE4D-A508-7FD9-2E65-EE7267967FB8}"/>
              </a:ext>
            </a:extLst>
          </p:cNvPr>
          <p:cNvSpPr>
            <a:spLocks noChangeArrowheads="1"/>
          </p:cNvSpPr>
          <p:nvPr/>
        </p:nvSpPr>
        <p:spPr bwMode="auto">
          <a:xfrm>
            <a:off x="1248742" y="408136"/>
            <a:ext cx="2723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基于大模型的方法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B298C82A-78E4-0567-419F-D7AD8DAAED05}"/>
              </a:ext>
            </a:extLst>
          </p:cNvPr>
          <p:cNvSpPr txBox="1"/>
          <p:nvPr/>
        </p:nvSpPr>
        <p:spPr>
          <a:xfrm>
            <a:off x="3048000" y="6079625"/>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1.6 </a:t>
            </a:r>
            <a:r>
              <a:rPr lang="zh-CN" altLang="en-US" b="0" i="0" dirty="0">
                <a:effectLst/>
                <a:latin typeface="Microsoft YaHei" panose="020B0503020204020204" pitchFamily="34" charset="-122"/>
                <a:ea typeface="Microsoft YaHei" panose="020B0503020204020204" pitchFamily="34" charset="-122"/>
              </a:rPr>
              <a:t> 基于大模型的自然语言处理算法基本流程</a:t>
            </a:r>
            <a:endParaRPr lang="en-CN"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id="{E29FCBDE-0EC8-2901-9D1C-A1A25BEBAE33}"/>
              </a:ext>
            </a:extLst>
          </p:cNvPr>
          <p:cNvSpPr txBox="1"/>
          <p:nvPr/>
        </p:nvSpPr>
        <p:spPr>
          <a:xfrm>
            <a:off x="178480" y="1176563"/>
            <a:ext cx="11835040" cy="461665"/>
          </a:xfrm>
          <a:prstGeom prst="rect">
            <a:avLst/>
          </a:prstGeom>
          <a:noFill/>
        </p:spPr>
        <p:txBody>
          <a:bodyPr wrap="square">
            <a:spAutoFit/>
          </a:bodyPr>
          <a:lstStyle/>
          <a:p>
            <a:r>
              <a:rPr lang="zh-CN" altLang="en-US" sz="2400" i="0" dirty="0">
                <a:effectLst/>
                <a:latin typeface="Microsoft YaHei" panose="020B0503020204020204" pitchFamily="34" charset="-122"/>
                <a:ea typeface="Microsoft YaHei" panose="020B0503020204020204" pitchFamily="34" charset="-122"/>
              </a:rPr>
              <a:t>将大量各类型自然语言处理任务，统一为生成式自然语言理解框架</a:t>
            </a:r>
            <a:endParaRPr lang="en-CN" sz="2400" dirty="0">
              <a:latin typeface="Microsoft YaHei" panose="020B0503020204020204" pitchFamily="34" charset="-122"/>
              <a:ea typeface="Microsoft YaHei" panose="020B0503020204020204" pitchFamily="34" charset="-122"/>
            </a:endParaRPr>
          </a:p>
        </p:txBody>
      </p:sp>
      <p:pic>
        <p:nvPicPr>
          <p:cNvPr id="15" name="Picture 14">
            <a:extLst>
              <a:ext uri="{FF2B5EF4-FFF2-40B4-BE49-F238E27FC236}">
                <a16:creationId xmlns:a16="http://schemas.microsoft.com/office/drawing/2014/main" id="{AF066D8C-19FC-A08D-E0AD-66FB69DD4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32" y="2152218"/>
            <a:ext cx="10859135" cy="3529219"/>
          </a:xfrm>
          <a:prstGeom prst="rect">
            <a:avLst/>
          </a:prstGeom>
        </p:spPr>
      </p:pic>
    </p:spTree>
    <p:extLst>
      <p:ext uri="{BB962C8B-B14F-4D97-AF65-F5344CB8AC3E}">
        <p14:creationId xmlns:p14="http://schemas.microsoft.com/office/powerpoint/2010/main" val="278633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14377"/>
            <a:ext cx="11377612" cy="4348242"/>
          </a:xfrm>
          <a:prstGeom prst="rect">
            <a:avLst/>
          </a:prstGeom>
          <a:noFill/>
        </p:spPr>
        <p:txBody>
          <a:bodyPr wrap="square">
            <a:spAutoFit/>
          </a:bodyPr>
          <a:lstStyle/>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在大规模语言模型构建阶段，通过大量的文本内容，训练模型长文本的建模能力，使得模型具有语言生成能力，并使得模型获得隐式的世界知识</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在通用能力注入阶段，利用包括阅读理解、情感分析、信息抽取等现有任务的标注数据，结合人工设计的指令词对模型进行多任务训练，从而使得模型具有很好的任务泛化能力</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30000"/>
              </a:lnSpc>
              <a:spcBef>
                <a:spcPts val="1800"/>
              </a:spcBef>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特定任务使用阶段则变得非常简单，由于模型具备了通用任务能力，只需要根据任务需求设计任务指令，将任务中所需处理的文本内容与指令结合，然后就可以利用大模型得到所需结果</a:t>
            </a: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基于大模型学习的方法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8530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从</a:t>
            </a:r>
            <a:r>
              <a:rPr lang="zh-CN" altLang="en-US" sz="2400" b="1" dirty="0">
                <a:solidFill>
                  <a:schemeClr val="bg1"/>
                </a:solidFill>
                <a:latin typeface="微软雅黑" panose="020B0503020204020204" pitchFamily="34" charset="-122"/>
                <a:ea typeface="微软雅黑" panose="020B0503020204020204" pitchFamily="34" charset="-122"/>
              </a:rPr>
              <a:t>预训练模型到大模型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10" name="Picture 9">
            <a:extLst>
              <a:ext uri="{FF2B5EF4-FFF2-40B4-BE49-F238E27FC236}">
                <a16:creationId xmlns:a16="http://schemas.microsoft.com/office/drawing/2014/main" id="{2BA71124-AED1-B56A-1B6B-CBBB3064C8F9}"/>
              </a:ext>
            </a:extLst>
          </p:cNvPr>
          <p:cNvPicPr>
            <a:picLocks noChangeAspect="1"/>
          </p:cNvPicPr>
          <p:nvPr/>
        </p:nvPicPr>
        <p:blipFill>
          <a:blip r:embed="rId3"/>
          <a:stretch>
            <a:fillRect/>
          </a:stretch>
        </p:blipFill>
        <p:spPr>
          <a:xfrm>
            <a:off x="579128" y="1881831"/>
            <a:ext cx="3835400" cy="3937000"/>
          </a:xfrm>
          <a:prstGeom prst="rect">
            <a:avLst/>
          </a:prstGeom>
        </p:spPr>
      </p:pic>
      <p:pic>
        <p:nvPicPr>
          <p:cNvPr id="11" name="Picture 10">
            <a:extLst>
              <a:ext uri="{FF2B5EF4-FFF2-40B4-BE49-F238E27FC236}">
                <a16:creationId xmlns:a16="http://schemas.microsoft.com/office/drawing/2014/main" id="{53AD59DF-CA3E-CDB9-612C-4C8A4A16C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954" y="1666875"/>
            <a:ext cx="6798682" cy="4366912"/>
          </a:xfrm>
          <a:prstGeom prst="rect">
            <a:avLst/>
          </a:prstGeom>
        </p:spPr>
      </p:pic>
    </p:spTree>
    <p:extLst>
      <p:ext uri="{BB962C8B-B14F-4D97-AF65-F5344CB8AC3E}">
        <p14:creationId xmlns:p14="http://schemas.microsoft.com/office/powerpoint/2010/main" val="272453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什么是自然语言处理？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3" name="内容占位符 2">
            <a:extLst>
              <a:ext uri="{FF2B5EF4-FFF2-40B4-BE49-F238E27FC236}">
                <a16:creationId xmlns:a16="http://schemas.microsoft.com/office/drawing/2014/main" id="{0172FB35-E41F-E7FE-9DE1-D7866AB4E84B}"/>
              </a:ext>
            </a:extLst>
          </p:cNvPr>
          <p:cNvSpPr txBox="1">
            <a:spLocks/>
          </p:cNvSpPr>
          <p:nvPr/>
        </p:nvSpPr>
        <p:spPr>
          <a:xfrm>
            <a:off x="389686" y="1089525"/>
            <a:ext cx="5188169" cy="4840285"/>
          </a:xfrm>
          <a:prstGeom prst="rect">
            <a:avLst/>
          </a:prstGeom>
        </p:spPr>
        <p:txBody>
          <a:bodyPr>
            <a:normAutofit/>
          </a:bodyPr>
          <a:lstStyle>
            <a:lvl1pPr marL="342900" indent="-342900" algn="l" rtl="0" eaLnBrk="0" fontAlgn="base" hangingPunct="0">
              <a:spcBef>
                <a:spcPct val="20000"/>
              </a:spcBef>
              <a:spcAft>
                <a:spcPct val="0"/>
              </a:spcAft>
              <a:buChar char="•"/>
              <a:defRPr sz="24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200">
                <a:solidFill>
                  <a:schemeClr val="accent2"/>
                </a:solidFill>
                <a:latin typeface="+mn-lt"/>
              </a:defRPr>
            </a:lvl2pPr>
            <a:lvl3pPr marL="1143000" indent="-228600" algn="l" rtl="0" eaLnBrk="0" fontAlgn="base" hangingPunct="0">
              <a:spcBef>
                <a:spcPct val="20000"/>
              </a:spcBef>
              <a:spcAft>
                <a:spcPct val="0"/>
              </a:spcAft>
              <a:buChar char="•"/>
              <a:defRPr sz="2000" b="1">
                <a:solidFill>
                  <a:schemeClr val="accent2"/>
                </a:solidFill>
                <a:latin typeface="+mn-lt"/>
              </a:defRPr>
            </a:lvl3pPr>
            <a:lvl4pPr marL="1600200" indent="-228600" algn="l" rtl="0" eaLnBrk="0" fontAlgn="base" hangingPunct="0">
              <a:spcBef>
                <a:spcPct val="20000"/>
              </a:spcBef>
              <a:spcAft>
                <a:spcPct val="0"/>
              </a:spcAft>
              <a:buChar char="–"/>
              <a:defRPr sz="2000" i="1">
                <a:solidFill>
                  <a:srgbClr val="FF6600"/>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a:lnSpc>
                <a:spcPct val="114000"/>
              </a:lnSpc>
            </a:pPr>
            <a:r>
              <a:rPr lang="zh-CN" altLang="en-US" b="0" kern="0" dirty="0">
                <a:solidFill>
                  <a:schemeClr val="tx1"/>
                </a:solidFill>
                <a:latin typeface="Microsoft YaHei" panose="020B0503020204020204" pitchFamily="34" charset="-122"/>
                <a:ea typeface="Microsoft YaHei" panose="020B0503020204020204" pitchFamily="34" charset="-122"/>
              </a:rPr>
              <a:t>语言是指在一个有限的字符集上，产生的符合一定规则的字符串集合</a:t>
            </a:r>
            <a:endParaRPr lang="en-US" altLang="zh-CN" b="0" kern="0" dirty="0">
              <a:solidFill>
                <a:schemeClr val="tx1"/>
              </a:solidFill>
              <a:latin typeface="Microsoft YaHei" panose="020B0503020204020204" pitchFamily="34" charset="-122"/>
              <a:ea typeface="Microsoft YaHei" panose="020B0503020204020204" pitchFamily="34" charset="-122"/>
            </a:endParaRPr>
          </a:p>
          <a:p>
            <a:pPr>
              <a:lnSpc>
                <a:spcPct val="114000"/>
              </a:lnSpc>
            </a:pPr>
            <a:r>
              <a:rPr lang="zh-CN" altLang="en-US" b="0" kern="0" dirty="0">
                <a:solidFill>
                  <a:schemeClr val="tx1"/>
                </a:solidFill>
                <a:latin typeface="Microsoft YaHei" panose="020B0503020204020204" pitchFamily="34" charset="-122"/>
                <a:ea typeface="Microsoft YaHei" panose="020B0503020204020204" pitchFamily="34" charset="-122"/>
              </a:rPr>
              <a:t>自然语言：自然地随文化演化的语言</a:t>
            </a:r>
            <a:endParaRPr lang="en-US" altLang="zh-CN" b="0" kern="0" dirty="0">
              <a:solidFill>
                <a:schemeClr val="tx1"/>
              </a:solidFill>
              <a:latin typeface="Microsoft YaHei" panose="020B0503020204020204" pitchFamily="34" charset="-122"/>
              <a:ea typeface="Microsoft YaHei" panose="020B0503020204020204" pitchFamily="34" charset="-122"/>
            </a:endParaRPr>
          </a:p>
          <a:p>
            <a:pPr lvl="1">
              <a:lnSpc>
                <a:spcPct val="114000"/>
              </a:lnSpc>
            </a:pPr>
            <a:r>
              <a:rPr lang="zh-CN" altLang="en-US" sz="2000" b="0" kern="0" dirty="0">
                <a:solidFill>
                  <a:schemeClr val="tx1"/>
                </a:solidFill>
                <a:latin typeface="Microsoft YaHei" panose="020B0503020204020204" pitchFamily="34" charset="-122"/>
                <a:ea typeface="Microsoft YaHei" panose="020B0503020204020204" pitchFamily="34" charset="-122"/>
              </a:rPr>
              <a:t>口语、书面语、手语、旗语等</a:t>
            </a:r>
          </a:p>
          <a:p>
            <a:pPr>
              <a:lnSpc>
                <a:spcPct val="114000"/>
              </a:lnSpc>
            </a:pPr>
            <a:r>
              <a:rPr lang="zh-CN" altLang="en-US" b="0" kern="0" dirty="0">
                <a:solidFill>
                  <a:schemeClr val="tx1"/>
                </a:solidFill>
                <a:latin typeface="Microsoft YaHei" panose="020B0503020204020204" pitchFamily="34" charset="-122"/>
                <a:ea typeface="Microsoft YaHei" panose="020B0503020204020204" pitchFamily="34" charset="-122"/>
              </a:rPr>
              <a:t>人造语言：由人特意为某些特定目的而创造的语言</a:t>
            </a:r>
            <a:endParaRPr lang="en-US" altLang="zh-CN" b="0" kern="0" dirty="0">
              <a:solidFill>
                <a:schemeClr val="tx1"/>
              </a:solidFill>
              <a:latin typeface="Microsoft YaHei" panose="020B0503020204020204" pitchFamily="34" charset="-122"/>
              <a:ea typeface="Microsoft YaHei" panose="020B0503020204020204" pitchFamily="34" charset="-122"/>
            </a:endParaRPr>
          </a:p>
          <a:p>
            <a:pPr lvl="1">
              <a:lnSpc>
                <a:spcPct val="114000"/>
              </a:lnSpc>
            </a:pPr>
            <a:r>
              <a:rPr lang="zh-CN" altLang="en-US" sz="2000" b="0" kern="0" dirty="0">
                <a:solidFill>
                  <a:schemeClr val="tx1"/>
                </a:solidFill>
                <a:latin typeface="Microsoft YaHei" panose="020B0503020204020204" pitchFamily="34" charset="-122"/>
                <a:ea typeface="Microsoft YaHei" panose="020B0503020204020204" pitchFamily="34" charset="-122"/>
              </a:rPr>
              <a:t>数学语言，编程语言</a:t>
            </a:r>
            <a:r>
              <a:rPr lang="zh-CN" altLang="en-US" sz="2000" kern="0" dirty="0">
                <a:solidFill>
                  <a:schemeClr val="tx1"/>
                </a:solidFill>
                <a:latin typeface="Microsoft YaHei" panose="020B0503020204020204" pitchFamily="34" charset="-122"/>
                <a:ea typeface="Microsoft YaHei" panose="020B0503020204020204" pitchFamily="34" charset="-122"/>
              </a:rPr>
              <a:t>等</a:t>
            </a:r>
            <a:endParaRPr lang="en-US" altLang="zh-CN" sz="2000" b="0" kern="0" dirty="0">
              <a:solidFill>
                <a:schemeClr val="tx1"/>
              </a:solidFill>
              <a:latin typeface="Microsoft YaHei" panose="020B0503020204020204" pitchFamily="34" charset="-122"/>
              <a:ea typeface="Microsoft YaHei" panose="020B0503020204020204" pitchFamily="34" charset="-122"/>
            </a:endParaRPr>
          </a:p>
          <a:p>
            <a:pPr>
              <a:lnSpc>
                <a:spcPct val="114000"/>
              </a:lnSpc>
            </a:pPr>
            <a:endParaRPr lang="en-US" altLang="zh-CN" sz="2000" kern="0" dirty="0">
              <a:solidFill>
                <a:schemeClr val="tx1"/>
              </a:solidFill>
              <a:latin typeface="Hiragino Sans GB W3" panose="020B0300000000000000" pitchFamily="34" charset="-128"/>
              <a:ea typeface="Hiragino Sans GB W3" panose="020B0300000000000000" pitchFamily="34" charset="-128"/>
            </a:endParaRPr>
          </a:p>
        </p:txBody>
      </p:sp>
      <p:sp>
        <p:nvSpPr>
          <p:cNvPr id="5" name="内容占位符 2">
            <a:extLst>
              <a:ext uri="{FF2B5EF4-FFF2-40B4-BE49-F238E27FC236}">
                <a16:creationId xmlns:a16="http://schemas.microsoft.com/office/drawing/2014/main" id="{F1F13927-500C-BB49-73C5-61D83D7945D3}"/>
              </a:ext>
            </a:extLst>
          </p:cNvPr>
          <p:cNvSpPr txBox="1">
            <a:spLocks/>
          </p:cNvSpPr>
          <p:nvPr/>
        </p:nvSpPr>
        <p:spPr>
          <a:xfrm>
            <a:off x="5577855" y="1089525"/>
            <a:ext cx="5941045" cy="1923674"/>
          </a:xfrm>
          <a:prstGeom prst="rect">
            <a:avLst/>
          </a:prstGeom>
        </p:spPr>
        <p:txBody>
          <a:bodyPr>
            <a:noAutofit/>
          </a:bodyPr>
          <a:lstStyle>
            <a:lvl1pPr marL="342900" indent="-342900" algn="l" rtl="0" eaLnBrk="0" fontAlgn="base" hangingPunct="0">
              <a:spcBef>
                <a:spcPct val="20000"/>
              </a:spcBef>
              <a:spcAft>
                <a:spcPct val="0"/>
              </a:spcAft>
              <a:buChar char="•"/>
              <a:defRPr sz="2400" b="1">
                <a:solidFill>
                  <a:srgbClr val="002060"/>
                </a:solidFill>
                <a:latin typeface="+mn-lt"/>
                <a:ea typeface="SimSun" charset="0"/>
                <a:cs typeface="SimSun" charset="0"/>
              </a:defRPr>
            </a:lvl1pPr>
            <a:lvl2pPr marL="742950" indent="-285750" algn="l" rtl="0" eaLnBrk="0" fontAlgn="base" hangingPunct="0">
              <a:spcBef>
                <a:spcPct val="20000"/>
              </a:spcBef>
              <a:spcAft>
                <a:spcPct val="0"/>
              </a:spcAft>
              <a:buChar char="–"/>
              <a:defRPr sz="2200">
                <a:solidFill>
                  <a:schemeClr val="accent4"/>
                </a:solidFill>
                <a:latin typeface="+mn-lt"/>
                <a:ea typeface="SimSun" charset="0"/>
                <a:cs typeface="SimSun" charset="0"/>
              </a:defRPr>
            </a:lvl2pPr>
            <a:lvl3pPr marL="1143000" indent="-228600" algn="l" rtl="0" eaLnBrk="0" fontAlgn="base" hangingPunct="0">
              <a:spcBef>
                <a:spcPct val="20000"/>
              </a:spcBef>
              <a:spcAft>
                <a:spcPct val="0"/>
              </a:spcAft>
              <a:buChar char="•"/>
              <a:defRPr sz="2000" b="1">
                <a:solidFill>
                  <a:schemeClr val="accent2"/>
                </a:solidFill>
                <a:latin typeface="+mn-lt"/>
                <a:ea typeface="SimSun" charset="0"/>
                <a:cs typeface="SimSun" charset="0"/>
              </a:defRPr>
            </a:lvl3pPr>
            <a:lvl4pPr marL="1600200" indent="-228600" algn="l" rtl="0" eaLnBrk="0" fontAlgn="base" hangingPunct="0">
              <a:spcBef>
                <a:spcPct val="20000"/>
              </a:spcBef>
              <a:spcAft>
                <a:spcPct val="0"/>
              </a:spcAft>
              <a:buChar char="–"/>
              <a:defRPr lang="en-US" sz="1800" i="1" dirty="0" smtClean="0">
                <a:solidFill>
                  <a:srgbClr val="002060"/>
                </a:solidFill>
                <a:latin typeface="+mn-lt"/>
                <a:ea typeface="SimSun" charset="0"/>
                <a:cs typeface="SimSun" charset="0"/>
              </a:defRPr>
            </a:lvl4pPr>
            <a:lvl5pPr marL="2057400" indent="-228600" algn="l" rtl="0" eaLnBrk="0" fontAlgn="base" hangingPunct="0">
              <a:spcBef>
                <a:spcPct val="20000"/>
              </a:spcBef>
              <a:spcAft>
                <a:spcPct val="0"/>
              </a:spcAft>
              <a:buChar char="»"/>
              <a:defRPr>
                <a:solidFill>
                  <a:schemeClr val="accent4"/>
                </a:solidFill>
                <a:latin typeface="+mn-lt"/>
                <a:ea typeface="SimSun" charset="0"/>
                <a:cs typeface="SimSun" charset="0"/>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a:lnSpc>
                <a:spcPct val="114000"/>
              </a:lnSpc>
            </a:pPr>
            <a:r>
              <a:rPr lang="zh-CN" altLang="en-US" b="0" kern="0" dirty="0">
                <a:solidFill>
                  <a:schemeClr val="tx1"/>
                </a:solidFill>
                <a:latin typeface="Microsoft YaHei" panose="020B0503020204020204" pitchFamily="34" charset="-122"/>
                <a:ea typeface="Microsoft YaHei" panose="020B0503020204020204" pitchFamily="34" charset="-122"/>
              </a:rPr>
              <a:t>到目前为止的人类知识有</a:t>
            </a:r>
            <a:r>
              <a:rPr lang="en-US" altLang="zh-CN" b="0" kern="0" dirty="0">
                <a:solidFill>
                  <a:schemeClr val="tx1"/>
                </a:solidFill>
                <a:latin typeface="Microsoft YaHei" panose="020B0503020204020204" pitchFamily="34" charset="-122"/>
                <a:ea typeface="Microsoft YaHei" panose="020B0503020204020204" pitchFamily="34" charset="-122"/>
              </a:rPr>
              <a:t>80%</a:t>
            </a:r>
            <a:r>
              <a:rPr lang="zh-CN" altLang="en-US" b="0" kern="0" dirty="0">
                <a:solidFill>
                  <a:schemeClr val="tx1"/>
                </a:solidFill>
                <a:latin typeface="Microsoft YaHei" panose="020B0503020204020204" pitchFamily="34" charset="-122"/>
                <a:ea typeface="Microsoft YaHei" panose="020B0503020204020204" pitchFamily="34" charset="-122"/>
              </a:rPr>
              <a:t>以上使用自然语言文字记载</a:t>
            </a:r>
            <a:endParaRPr lang="en-US" altLang="zh-CN" b="0" kern="0" dirty="0">
              <a:solidFill>
                <a:schemeClr val="tx1"/>
              </a:solidFill>
              <a:latin typeface="Microsoft YaHei" panose="020B0503020204020204" pitchFamily="34" charset="-122"/>
              <a:ea typeface="Microsoft YaHei" panose="020B0503020204020204" pitchFamily="34" charset="-122"/>
            </a:endParaRPr>
          </a:p>
          <a:p>
            <a:pPr>
              <a:lnSpc>
                <a:spcPct val="114000"/>
              </a:lnSpc>
            </a:pPr>
            <a:r>
              <a:rPr lang="zh-CN" altLang="en-US" b="0" kern="0" dirty="0">
                <a:solidFill>
                  <a:schemeClr val="tx1"/>
                </a:solidFill>
                <a:latin typeface="Microsoft YaHei" panose="020B0503020204020204" pitchFamily="34" charset="-122"/>
                <a:ea typeface="Microsoft YaHei" panose="020B0503020204020204" pitchFamily="34" charset="-122"/>
              </a:rPr>
              <a:t>自然语言处理（</a:t>
            </a:r>
            <a:r>
              <a:rPr lang="en-US" altLang="zh-CN" b="0" kern="0" dirty="0">
                <a:solidFill>
                  <a:schemeClr val="tx1"/>
                </a:solidFill>
                <a:latin typeface="Microsoft YaHei" panose="020B0503020204020204" pitchFamily="34" charset="-122"/>
                <a:ea typeface="Microsoft YaHei" panose="020B0503020204020204" pitchFamily="34" charset="-122"/>
              </a:rPr>
              <a:t>Natural Language Processing</a:t>
            </a:r>
            <a:r>
              <a:rPr lang="zh-CN" altLang="en-US" b="0" kern="0" dirty="0">
                <a:solidFill>
                  <a:schemeClr val="tx1"/>
                </a:solidFill>
                <a:latin typeface="Microsoft YaHei" panose="020B0503020204020204" pitchFamily="34" charset="-122"/>
                <a:ea typeface="Microsoft YaHei" panose="020B0503020204020204" pitchFamily="34" charset="-122"/>
              </a:rPr>
              <a:t>，</a:t>
            </a:r>
            <a:r>
              <a:rPr lang="en-US" altLang="zh-CN" b="0" kern="0" dirty="0">
                <a:solidFill>
                  <a:schemeClr val="tx1"/>
                </a:solidFill>
                <a:latin typeface="Microsoft YaHei" panose="020B0503020204020204" pitchFamily="34" charset="-122"/>
                <a:ea typeface="Microsoft YaHei" panose="020B0503020204020204" pitchFamily="34" charset="-122"/>
              </a:rPr>
              <a:t>NLP</a:t>
            </a:r>
            <a:r>
              <a:rPr lang="zh-CN" altLang="en-US" b="0" kern="0" dirty="0">
                <a:solidFill>
                  <a:schemeClr val="tx1"/>
                </a:solidFill>
                <a:latin typeface="Microsoft YaHei" panose="020B0503020204020204" pitchFamily="34" charset="-122"/>
                <a:ea typeface="Microsoft YaHei" panose="020B0503020204020204" pitchFamily="34" charset="-122"/>
              </a:rPr>
              <a:t>）旨在探索实现人与计算机之间用自然语言进行有效交流的理论与方法</a:t>
            </a:r>
            <a:endParaRPr lang="en-US" altLang="zh-CN" b="0" kern="0" dirty="0">
              <a:solidFill>
                <a:schemeClr val="tx1"/>
              </a:solidFill>
              <a:latin typeface="Microsoft YaHei" panose="020B0503020204020204" pitchFamily="34" charset="-122"/>
              <a:ea typeface="Microsoft YaHei" panose="020B0503020204020204" pitchFamily="34" charset="-122"/>
            </a:endParaRPr>
          </a:p>
          <a:p>
            <a:pPr lvl="1">
              <a:lnSpc>
                <a:spcPct val="114000"/>
              </a:lnSpc>
            </a:pPr>
            <a:r>
              <a:rPr lang="zh-CN" altLang="en-US" b="0" dirty="0">
                <a:solidFill>
                  <a:schemeClr val="tx1"/>
                </a:solidFill>
                <a:latin typeface="Microsoft YaHei" panose="020B0503020204020204" pitchFamily="34" charset="-122"/>
                <a:ea typeface="Microsoft YaHei" panose="020B0503020204020204" pitchFamily="34" charset="-122"/>
              </a:rPr>
              <a:t>自然语言理解：自然语言转化为计算机程序易于处理的形式</a:t>
            </a:r>
            <a:endParaRPr lang="en-US" altLang="zh-CN" b="0" dirty="0">
              <a:solidFill>
                <a:schemeClr val="tx1"/>
              </a:solidFill>
              <a:latin typeface="Microsoft YaHei" panose="020B0503020204020204" pitchFamily="34" charset="-122"/>
              <a:ea typeface="Microsoft YaHei" panose="020B0503020204020204" pitchFamily="34" charset="-122"/>
            </a:endParaRPr>
          </a:p>
          <a:p>
            <a:pPr lvl="1">
              <a:lnSpc>
                <a:spcPct val="114000"/>
              </a:lnSpc>
            </a:pPr>
            <a:r>
              <a:rPr lang="zh-CN" altLang="en-US" b="0" dirty="0">
                <a:solidFill>
                  <a:schemeClr val="tx1"/>
                </a:solidFill>
                <a:latin typeface="Microsoft YaHei" panose="020B0503020204020204" pitchFamily="34" charset="-122"/>
                <a:ea typeface="Microsoft YaHei" panose="020B0503020204020204" pitchFamily="34" charset="-122"/>
              </a:rPr>
              <a:t>自然语言生成：把计算机数据转化为自然语言</a:t>
            </a:r>
            <a:endParaRPr lang="en-US" altLang="zh-CN" b="0" dirty="0">
              <a:solidFill>
                <a:schemeClr val="tx1"/>
              </a:solidFill>
              <a:latin typeface="Microsoft YaHei" panose="020B0503020204020204" pitchFamily="34" charset="-122"/>
              <a:ea typeface="Microsoft YaHei" panose="020B0503020204020204" pitchFamily="34" charset="-122"/>
            </a:endParaRPr>
          </a:p>
          <a:p>
            <a:pPr>
              <a:lnSpc>
                <a:spcPct val="114000"/>
              </a:lnSpc>
            </a:pPr>
            <a:endParaRPr lang="en-US" altLang="zh-CN" sz="600" b="0" kern="0" dirty="0">
              <a:latin typeface="Hiragino Sans GB W3" panose="020B0300000000000000" pitchFamily="34" charset="-128"/>
              <a:ea typeface="Hiragino Sans GB W3" panose="020B0300000000000000" pitchFamily="34" charset="-128"/>
            </a:endParaRPr>
          </a:p>
        </p:txBody>
      </p:sp>
      <p:pic>
        <p:nvPicPr>
          <p:cNvPr id="6" name="Picture 5">
            <a:extLst>
              <a:ext uri="{FF2B5EF4-FFF2-40B4-BE49-F238E27FC236}">
                <a16:creationId xmlns:a16="http://schemas.microsoft.com/office/drawing/2014/main" id="{24624C7A-CCD5-0DD0-4D4C-3125911E834E}"/>
              </a:ext>
            </a:extLst>
          </p:cNvPr>
          <p:cNvPicPr>
            <a:picLocks noChangeAspect="1"/>
          </p:cNvPicPr>
          <p:nvPr/>
        </p:nvPicPr>
        <p:blipFill>
          <a:blip r:embed="rId3"/>
          <a:stretch>
            <a:fillRect/>
          </a:stretch>
        </p:blipFill>
        <p:spPr>
          <a:xfrm>
            <a:off x="1607547" y="5362886"/>
            <a:ext cx="8781145" cy="1350153"/>
          </a:xfrm>
          <a:prstGeom prst="rect">
            <a:avLst/>
          </a:prstGeom>
        </p:spPr>
      </p:pic>
    </p:spTree>
    <p:extLst>
      <p:ext uri="{BB962C8B-B14F-4D97-AF65-F5344CB8AC3E}">
        <p14:creationId xmlns:p14="http://schemas.microsoft.com/office/powerpoint/2010/main" val="4281668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5" name="平行四边形 6">
            <a:extLst>
              <a:ext uri="{FF2B5EF4-FFF2-40B4-BE49-F238E27FC236}">
                <a16:creationId xmlns:a16="http://schemas.microsoft.com/office/drawing/2014/main" id="{35EAD082-D1A3-63F1-AFE2-66BA5461C278}"/>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平行四边形 7">
            <a:extLst>
              <a:ext uri="{FF2B5EF4-FFF2-40B4-BE49-F238E27FC236}">
                <a16:creationId xmlns:a16="http://schemas.microsoft.com/office/drawing/2014/main" id="{1BB1D367-9D42-5F44-76D8-F52C2A7464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文本框 5">
            <a:extLst>
              <a:ext uri="{FF2B5EF4-FFF2-40B4-BE49-F238E27FC236}">
                <a16:creationId xmlns:a16="http://schemas.microsoft.com/office/drawing/2014/main" id="{6DBED35E-E4AE-20B9-722E-0A619CD37BE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8" name="组合 11">
            <a:extLst>
              <a:ext uri="{FF2B5EF4-FFF2-40B4-BE49-F238E27FC236}">
                <a16:creationId xmlns:a16="http://schemas.microsoft.com/office/drawing/2014/main" id="{1D6D2CDD-6EFC-9ABF-9B33-1B2A55051DDE}"/>
              </a:ext>
            </a:extLst>
          </p:cNvPr>
          <p:cNvGrpSpPr>
            <a:grpSpLocks/>
          </p:cNvGrpSpPr>
          <p:nvPr/>
        </p:nvGrpSpPr>
        <p:grpSpPr bwMode="auto">
          <a:xfrm>
            <a:off x="11480800" y="479425"/>
            <a:ext cx="333375" cy="333375"/>
            <a:chOff x="0" y="0"/>
            <a:chExt cx="449943" cy="449943"/>
          </a:xfrm>
        </p:grpSpPr>
        <p:sp>
          <p:nvSpPr>
            <p:cNvPr id="9" name="椭圆 9">
              <a:extLst>
                <a:ext uri="{FF2B5EF4-FFF2-40B4-BE49-F238E27FC236}">
                  <a16:creationId xmlns:a16="http://schemas.microsoft.com/office/drawing/2014/main" id="{F2F0BB0C-62BE-9B62-5587-6E6FCECD199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等腰三角形 10">
              <a:extLst>
                <a:ext uri="{FF2B5EF4-FFF2-40B4-BE49-F238E27FC236}">
                  <a16:creationId xmlns:a16="http://schemas.microsoft.com/office/drawing/2014/main" id="{4BB03F05-D35B-35E6-F6AE-16786318836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1" name="矩形 8">
            <a:extLst>
              <a:ext uri="{FF2B5EF4-FFF2-40B4-BE49-F238E27FC236}">
                <a16:creationId xmlns:a16="http://schemas.microsoft.com/office/drawing/2014/main" id="{C68E0BD5-7BC2-5ED7-5F63-F00F63B4F5F7}"/>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大语言模型构建流程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E3FB289E-6974-78BA-9A15-F352303CC4C1}"/>
              </a:ext>
            </a:extLst>
          </p:cNvPr>
          <p:cNvSpPr/>
          <p:nvPr/>
        </p:nvSpPr>
        <p:spPr bwMode="auto">
          <a:xfrm>
            <a:off x="14902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2" name="Rectangle 11">
            <a:extLst>
              <a:ext uri="{FF2B5EF4-FFF2-40B4-BE49-F238E27FC236}">
                <a16:creationId xmlns:a16="http://schemas.microsoft.com/office/drawing/2014/main" id="{78BF90BF-7D9C-0261-4D0F-A91C4372C91C}"/>
              </a:ext>
            </a:extLst>
          </p:cNvPr>
          <p:cNvSpPr/>
          <p:nvPr/>
        </p:nvSpPr>
        <p:spPr bwMode="auto">
          <a:xfrm>
            <a:off x="40327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4" name="Rectangle 13">
            <a:extLst>
              <a:ext uri="{FF2B5EF4-FFF2-40B4-BE49-F238E27FC236}">
                <a16:creationId xmlns:a16="http://schemas.microsoft.com/office/drawing/2014/main" id="{84EAB4B8-3514-3E33-F81B-EF55DFA2E92B}"/>
              </a:ext>
            </a:extLst>
          </p:cNvPr>
          <p:cNvSpPr/>
          <p:nvPr/>
        </p:nvSpPr>
        <p:spPr bwMode="auto">
          <a:xfrm>
            <a:off x="6590393"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5" name="Rectangle 14">
            <a:extLst>
              <a:ext uri="{FF2B5EF4-FFF2-40B4-BE49-F238E27FC236}">
                <a16:creationId xmlns:a16="http://schemas.microsoft.com/office/drawing/2014/main" id="{0157E43C-F4C9-7C26-70DD-344CB2DB735B}"/>
              </a:ext>
            </a:extLst>
          </p:cNvPr>
          <p:cNvSpPr/>
          <p:nvPr/>
        </p:nvSpPr>
        <p:spPr bwMode="auto">
          <a:xfrm>
            <a:off x="9111204"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6" name="Rounded Rectangle 15">
            <a:extLst>
              <a:ext uri="{FF2B5EF4-FFF2-40B4-BE49-F238E27FC236}">
                <a16:creationId xmlns:a16="http://schemas.microsoft.com/office/drawing/2014/main" id="{5C2FBA54-459E-148B-4E2D-3B3EABEBF0A2}"/>
              </a:ext>
            </a:extLst>
          </p:cNvPr>
          <p:cNvSpPr/>
          <p:nvPr/>
        </p:nvSpPr>
        <p:spPr bwMode="auto">
          <a:xfrm>
            <a:off x="1711209" y="2072720"/>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原始数据</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数千亿</a:t>
            </a:r>
            <a:r>
              <a:rPr lang="en-CN" sz="1400" dirty="0">
                <a:solidFill>
                  <a:schemeClr val="bg1"/>
                </a:solidFill>
                <a:latin typeface="Microsoft YaHei" panose="020B0503020204020204" pitchFamily="34" charset="-122"/>
                <a:ea typeface="Microsoft YaHei" panose="020B0503020204020204" pitchFamily="34" charset="-122"/>
              </a:rPr>
              <a:t>单词</a:t>
            </a:r>
            <a:r>
              <a:rPr lang="zh-CN" altLang="en-US" sz="1400" dirty="0">
                <a:solidFill>
                  <a:schemeClr val="bg1"/>
                </a:solidFill>
                <a:latin typeface="Microsoft YaHei" panose="020B0503020204020204" pitchFamily="34" charset="-122"/>
                <a:ea typeface="Microsoft YaHei" panose="020B0503020204020204" pitchFamily="34" charset="-122"/>
              </a:rPr>
              <a:t>：</a:t>
            </a:r>
            <a:r>
              <a:rPr lang="en-CN" sz="1400" dirty="0">
                <a:solidFill>
                  <a:schemeClr val="bg1"/>
                </a:solidFill>
                <a:latin typeface="Microsoft YaHei" panose="020B0503020204020204" pitchFamily="34" charset="-122"/>
                <a:ea typeface="Microsoft YaHei" panose="020B0503020204020204" pitchFamily="34" charset="-122"/>
              </a:rPr>
              <a:t>图书</a:t>
            </a:r>
            <a:r>
              <a:rPr lang="zh-CN" altLang="en-US" sz="1400" dirty="0">
                <a:solidFill>
                  <a:schemeClr val="bg1"/>
                </a:solidFill>
                <a:latin typeface="Microsoft YaHei" panose="020B0503020204020204" pitchFamily="34" charset="-122"/>
                <a:ea typeface="Microsoft YaHei" panose="020B0503020204020204" pitchFamily="34" charset="-122"/>
              </a:rPr>
              <a:t>、百科、网页等</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7" name="Rounded Rectangle 16">
            <a:extLst>
              <a:ext uri="{FF2B5EF4-FFF2-40B4-BE49-F238E27FC236}">
                <a16:creationId xmlns:a16="http://schemas.microsoft.com/office/drawing/2014/main" id="{EAB8DF03-7F50-C025-B317-A891BB0A0383}"/>
              </a:ext>
            </a:extLst>
          </p:cNvPr>
          <p:cNvSpPr/>
          <p:nvPr/>
        </p:nvSpPr>
        <p:spPr bwMode="auto">
          <a:xfrm>
            <a:off x="1711209" y="3456878"/>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8" name="Rounded Rectangle 17">
            <a:extLst>
              <a:ext uri="{FF2B5EF4-FFF2-40B4-BE49-F238E27FC236}">
                <a16:creationId xmlns:a16="http://schemas.microsoft.com/office/drawing/2014/main" id="{5F873F54-FB30-4E5C-019F-866D875B683D}"/>
              </a:ext>
            </a:extLst>
          </p:cNvPr>
          <p:cNvSpPr/>
          <p:nvPr/>
        </p:nvSpPr>
        <p:spPr bwMode="auto">
          <a:xfrm>
            <a:off x="1711209" y="4589787"/>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基础模型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a16="http://schemas.microsoft.com/office/drawing/2014/main" id="{EDCBFAC7-1FD5-0FC4-0793-7D0B519C1D72}"/>
              </a:ext>
            </a:extLst>
          </p:cNvPr>
          <p:cNvSpPr txBox="1"/>
          <p:nvPr/>
        </p:nvSpPr>
        <p:spPr>
          <a:xfrm>
            <a:off x="1670939"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预训练阶段</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BF13529D-D561-64CC-0593-427460252C27}"/>
              </a:ext>
            </a:extLst>
          </p:cNvPr>
          <p:cNvSpPr txBox="1"/>
          <p:nvPr/>
        </p:nvSpPr>
        <p:spPr>
          <a:xfrm>
            <a:off x="-180744" y="233801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数据集合</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1" name="TextBox 20">
            <a:extLst>
              <a:ext uri="{FF2B5EF4-FFF2-40B4-BE49-F238E27FC236}">
                <a16:creationId xmlns:a16="http://schemas.microsoft.com/office/drawing/2014/main" id="{D31F8A92-4CB5-48FE-50ED-2E8361CE14A0}"/>
              </a:ext>
            </a:extLst>
          </p:cNvPr>
          <p:cNvSpPr txBox="1"/>
          <p:nvPr/>
        </p:nvSpPr>
        <p:spPr>
          <a:xfrm>
            <a:off x="-180744" y="3620236"/>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算法</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3EC0DF82-99A3-33E4-7AA5-3738D9C9BD8C}"/>
              </a:ext>
            </a:extLst>
          </p:cNvPr>
          <p:cNvSpPr txBox="1"/>
          <p:nvPr/>
        </p:nvSpPr>
        <p:spPr>
          <a:xfrm>
            <a:off x="-180744" y="4681118"/>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模型</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B8BB638A-7D82-D14C-7968-A5149E2F7FF7}"/>
              </a:ext>
            </a:extLst>
          </p:cNvPr>
          <p:cNvSpPr txBox="1"/>
          <p:nvPr/>
        </p:nvSpPr>
        <p:spPr>
          <a:xfrm>
            <a:off x="-180744" y="561844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资源需求</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1DE9B18-FE78-B5BF-43D2-ACFBC59E2AFC}"/>
              </a:ext>
            </a:extLst>
          </p:cNvPr>
          <p:cNvSpPr txBox="1"/>
          <p:nvPr/>
        </p:nvSpPr>
        <p:spPr>
          <a:xfrm>
            <a:off x="1490252" y="5404161"/>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1000+GPU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月级别训练时间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GPT</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 </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3.0</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LLaMa</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PaLM</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5" name="Rounded Rectangle 24">
            <a:extLst>
              <a:ext uri="{FF2B5EF4-FFF2-40B4-BE49-F238E27FC236}">
                <a16:creationId xmlns:a16="http://schemas.microsoft.com/office/drawing/2014/main" id="{29B933BF-066F-B85F-8E5D-C6C08C52BA9C}"/>
              </a:ext>
            </a:extLst>
          </p:cNvPr>
          <p:cNvSpPr/>
          <p:nvPr/>
        </p:nvSpPr>
        <p:spPr bwMode="auto">
          <a:xfrm>
            <a:off x="4273722"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数万</a:t>
            </a:r>
            <a:r>
              <a:rPr lang="en-CN" sz="1400" dirty="0">
                <a:solidFill>
                  <a:schemeClr val="bg1"/>
                </a:solidFill>
                <a:latin typeface="Microsoft YaHei" panose="020B0503020204020204" pitchFamily="34" charset="-122"/>
                <a:ea typeface="Microsoft YaHei" panose="020B0503020204020204" pitchFamily="34" charset="-122"/>
              </a:rPr>
              <a:t>用户指令和对应的答案</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6" name="Rounded Rectangle 25">
            <a:extLst>
              <a:ext uri="{FF2B5EF4-FFF2-40B4-BE49-F238E27FC236}">
                <a16:creationId xmlns:a16="http://schemas.microsoft.com/office/drawing/2014/main" id="{E839814E-E5C9-B378-2437-5C209883FC5B}"/>
              </a:ext>
            </a:extLst>
          </p:cNvPr>
          <p:cNvSpPr/>
          <p:nvPr/>
        </p:nvSpPr>
        <p:spPr bwMode="auto">
          <a:xfrm>
            <a:off x="4273722"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7" name="Rounded Rectangle 26">
            <a:extLst>
              <a:ext uri="{FF2B5EF4-FFF2-40B4-BE49-F238E27FC236}">
                <a16:creationId xmlns:a16="http://schemas.microsoft.com/office/drawing/2014/main" id="{3A41ED95-73C8-BB99-E6D7-1E8E5D8518F5}"/>
              </a:ext>
            </a:extLst>
          </p:cNvPr>
          <p:cNvSpPr/>
          <p:nvPr/>
        </p:nvSpPr>
        <p:spPr bwMode="auto">
          <a:xfrm>
            <a:off x="4273722"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SFT</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C10EBF4C-27EA-0A13-C701-5D0076226A6A}"/>
              </a:ext>
            </a:extLst>
          </p:cNvPr>
          <p:cNvSpPr txBox="1"/>
          <p:nvPr/>
        </p:nvSpPr>
        <p:spPr>
          <a:xfrm>
            <a:off x="4052765" y="5402999"/>
            <a:ext cx="2399257" cy="1015663"/>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MOSS</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ChatGLM6b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Vicuna-13B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等</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5972DBEE-D0A9-4217-4E6F-8A2784AE4D8B}"/>
              </a:ext>
            </a:extLst>
          </p:cNvPr>
          <p:cNvSpPr txBox="1"/>
          <p:nvPr/>
        </p:nvSpPr>
        <p:spPr>
          <a:xfrm>
            <a:off x="4233450"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指令微调</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0" name="Rounded Rectangle 29">
            <a:extLst>
              <a:ext uri="{FF2B5EF4-FFF2-40B4-BE49-F238E27FC236}">
                <a16:creationId xmlns:a16="http://schemas.microsoft.com/office/drawing/2014/main" id="{733CD7C5-647E-80E8-554C-F7A06B80BB36}"/>
              </a:ext>
            </a:extLst>
          </p:cNvPr>
          <p:cNvSpPr/>
          <p:nvPr/>
        </p:nvSpPr>
        <p:spPr bwMode="auto">
          <a:xfrm>
            <a:off x="6836235"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标注对比对</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百万</a:t>
            </a:r>
            <a:r>
              <a:rPr lang="en-CN" sz="1400" dirty="0">
                <a:solidFill>
                  <a:schemeClr val="bg1"/>
                </a:solidFill>
                <a:latin typeface="Microsoft YaHei" panose="020B0503020204020204" pitchFamily="34" charset="-122"/>
                <a:ea typeface="Microsoft YaHei" panose="020B0503020204020204" pitchFamily="34" charset="-122"/>
              </a:rPr>
              <a:t>标注对比对</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1" name="Rounded Rectangle 30">
            <a:extLst>
              <a:ext uri="{FF2B5EF4-FFF2-40B4-BE49-F238E27FC236}">
                <a16:creationId xmlns:a16="http://schemas.microsoft.com/office/drawing/2014/main" id="{8E7CE515-16C6-5658-A3BB-97C9DDF117CC}"/>
              </a:ext>
            </a:extLst>
          </p:cNvPr>
          <p:cNvSpPr/>
          <p:nvPr/>
        </p:nvSpPr>
        <p:spPr bwMode="auto">
          <a:xfrm>
            <a:off x="6836235"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二分类模型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2" name="Rounded Rectangle 31">
            <a:extLst>
              <a:ext uri="{FF2B5EF4-FFF2-40B4-BE49-F238E27FC236}">
                <a16:creationId xmlns:a16="http://schemas.microsoft.com/office/drawing/2014/main" id="{DDB627C4-3950-1C91-B04F-CB99EEBEFF06}"/>
              </a:ext>
            </a:extLst>
          </p:cNvPr>
          <p:cNvSpPr/>
          <p:nvPr/>
        </p:nvSpPr>
        <p:spPr bwMode="auto">
          <a:xfrm>
            <a:off x="6836235"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RM</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A2EDC51A-D258-4A68-3B9C-789BD8DD9C6F}"/>
              </a:ext>
            </a:extLst>
          </p:cNvPr>
          <p:cNvSpPr txBox="1"/>
          <p:nvPr/>
        </p:nvSpPr>
        <p:spPr>
          <a:xfrm>
            <a:off x="6615278" y="5402999"/>
            <a:ext cx="2399257" cy="58477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p:txBody>
      </p:sp>
      <p:sp>
        <p:nvSpPr>
          <p:cNvPr id="34" name="TextBox 33">
            <a:extLst>
              <a:ext uri="{FF2B5EF4-FFF2-40B4-BE49-F238E27FC236}">
                <a16:creationId xmlns:a16="http://schemas.microsoft.com/office/drawing/2014/main" id="{B4FA80A8-49F6-376C-B6B3-73B6EFBA893F}"/>
              </a:ext>
            </a:extLst>
          </p:cNvPr>
          <p:cNvSpPr txBox="1"/>
          <p:nvPr/>
        </p:nvSpPr>
        <p:spPr>
          <a:xfrm>
            <a:off x="6795963"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奖励函数</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5" name="Rounded Rectangle 34">
            <a:extLst>
              <a:ext uri="{FF2B5EF4-FFF2-40B4-BE49-F238E27FC236}">
                <a16:creationId xmlns:a16="http://schemas.microsoft.com/office/drawing/2014/main" id="{DEFC7A9F-1846-E8BA-6202-58F6F000D7C3}"/>
              </a:ext>
            </a:extLst>
          </p:cNvPr>
          <p:cNvSpPr/>
          <p:nvPr/>
        </p:nvSpPr>
        <p:spPr bwMode="auto">
          <a:xfrm>
            <a:off x="9348978"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十万</a:t>
            </a:r>
            <a:r>
              <a:rPr lang="en-CN" sz="1400" dirty="0">
                <a:solidFill>
                  <a:schemeClr val="bg1"/>
                </a:solidFill>
                <a:latin typeface="Microsoft YaHei" panose="020B0503020204020204" pitchFamily="34" charset="-122"/>
                <a:ea typeface="Microsoft YaHei" panose="020B0503020204020204" pitchFamily="34" charset="-122"/>
              </a:rPr>
              <a:t>用户指令</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6" name="Rounded Rectangle 35">
            <a:extLst>
              <a:ext uri="{FF2B5EF4-FFF2-40B4-BE49-F238E27FC236}">
                <a16:creationId xmlns:a16="http://schemas.microsoft.com/office/drawing/2014/main" id="{555F91D3-BAE1-903A-8DAB-9454AA2A2097}"/>
              </a:ext>
            </a:extLst>
          </p:cNvPr>
          <p:cNvSpPr/>
          <p:nvPr/>
        </p:nvSpPr>
        <p:spPr bwMode="auto">
          <a:xfrm>
            <a:off x="9348978"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强化学习方法</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7" name="Rounded Rectangle 36">
            <a:extLst>
              <a:ext uri="{FF2B5EF4-FFF2-40B4-BE49-F238E27FC236}">
                <a16:creationId xmlns:a16="http://schemas.microsoft.com/office/drawing/2014/main" id="{8B485D9A-2115-4D3E-C523-48C82BAE7253}"/>
              </a:ext>
            </a:extLst>
          </p:cNvPr>
          <p:cNvSpPr/>
          <p:nvPr/>
        </p:nvSpPr>
        <p:spPr bwMode="auto">
          <a:xfrm>
            <a:off x="9348978"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RL</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8" name="TextBox 37">
            <a:extLst>
              <a:ext uri="{FF2B5EF4-FFF2-40B4-BE49-F238E27FC236}">
                <a16:creationId xmlns:a16="http://schemas.microsoft.com/office/drawing/2014/main" id="{5334515C-AC93-E561-CD25-9C387D001B04}"/>
              </a:ext>
            </a:extLst>
          </p:cNvPr>
          <p:cNvSpPr txBox="1"/>
          <p:nvPr/>
        </p:nvSpPr>
        <p:spPr>
          <a:xfrm>
            <a:off x="9128021" y="5402999"/>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ChatGPT</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a:solidFill>
                  <a:srgbClr val="0070C0"/>
                </a:solidFill>
                <a:latin typeface="Microsoft YaHei" panose="020B0503020204020204" pitchFamily="34" charset="-122"/>
                <a:ea typeface="Microsoft YaHei" panose="020B0503020204020204" pitchFamily="34" charset="-122"/>
              </a:rPr>
              <a:t>Claude</a:t>
            </a:r>
            <a:endParaRPr lang="en-CN" sz="1400" b="1" dirty="0">
              <a:solidFill>
                <a:srgbClr val="0070C0"/>
              </a:solidFill>
              <a:latin typeface="Microsoft YaHei" panose="020B0503020204020204" pitchFamily="34" charset="-122"/>
              <a:ea typeface="Microsoft YaHei" panose="020B0503020204020204" pitchFamily="34" charset="-122"/>
            </a:endParaRPr>
          </a:p>
        </p:txBody>
      </p:sp>
      <p:sp>
        <p:nvSpPr>
          <p:cNvPr id="39" name="TextBox 38">
            <a:extLst>
              <a:ext uri="{FF2B5EF4-FFF2-40B4-BE49-F238E27FC236}">
                <a16:creationId xmlns:a16="http://schemas.microsoft.com/office/drawing/2014/main" id="{692DD360-B796-5638-87FB-FC2104E9F48B}"/>
              </a:ext>
            </a:extLst>
          </p:cNvPr>
          <p:cNvSpPr txBox="1"/>
          <p:nvPr/>
        </p:nvSpPr>
        <p:spPr>
          <a:xfrm>
            <a:off x="9308706"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强化学习</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54465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703217" y="3800637"/>
            <a:ext cx="5577840" cy="782898"/>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79437" y="2571087"/>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自然语言处理的基本概念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64961" y="2571088"/>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73086" y="3265972"/>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自然语言处理的基本范式</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8611" y="3265972"/>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9911" y="3926372"/>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本学期内容安排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55436" y="3926372"/>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22162" y="930375"/>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Tree>
    <p:extLst>
      <p:ext uri="{BB962C8B-B14F-4D97-AF65-F5344CB8AC3E}">
        <p14:creationId xmlns:p14="http://schemas.microsoft.com/office/powerpoint/2010/main" val="3849752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7126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自然语言处理教材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2E330ABC-5506-CBDD-7262-3EC183EAD7BD}"/>
              </a:ext>
            </a:extLst>
          </p:cNvPr>
          <p:cNvSpPr txBox="1"/>
          <p:nvPr/>
        </p:nvSpPr>
        <p:spPr>
          <a:xfrm>
            <a:off x="3048000" y="6127085"/>
            <a:ext cx="6096000" cy="646331"/>
          </a:xfrm>
          <a:prstGeom prst="rect">
            <a:avLst/>
          </a:prstGeom>
          <a:noFill/>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自然语言处理</a:t>
            </a:r>
            <a:r>
              <a:rPr lang="zh-CN" altLang="en-US" b="0" i="0" dirty="0">
                <a:effectLst/>
                <a:latin typeface="Microsoft YaHei" panose="020B0503020204020204" pitchFamily="34" charset="-122"/>
                <a:ea typeface="Microsoft YaHei" panose="020B0503020204020204" pitchFamily="34" charset="-122"/>
              </a:rPr>
              <a:t>章节安排</a:t>
            </a:r>
            <a:endParaRPr lang="en-US" altLang="zh-CN" b="0" i="0" dirty="0">
              <a:effectLst/>
              <a:latin typeface="Microsoft YaHei" panose="020B0503020204020204" pitchFamily="34" charset="-122"/>
              <a:ea typeface="Microsoft YaHei" panose="020B0503020204020204" pitchFamily="34" charset="-122"/>
            </a:endParaRPr>
          </a:p>
          <a:p>
            <a:pPr algn="ctr"/>
            <a:r>
              <a:rPr lang="en-US" dirty="0">
                <a:latin typeface="Microsoft YaHei" panose="020B0503020204020204" pitchFamily="34" charset="-122"/>
                <a:ea typeface="Microsoft YaHei" panose="020B0503020204020204" pitchFamily="34" charset="-122"/>
              </a:rPr>
              <a:t>https://intro-</a:t>
            </a:r>
            <a:r>
              <a:rPr lang="en-US" dirty="0" err="1">
                <a:latin typeface="Microsoft YaHei" panose="020B0503020204020204" pitchFamily="34" charset="-122"/>
                <a:ea typeface="Microsoft YaHei" panose="020B0503020204020204" pitchFamily="34" charset="-122"/>
              </a:rPr>
              <a:t>nlp.github.io</a:t>
            </a:r>
            <a:r>
              <a:rPr lang="en-US" dirty="0">
                <a:latin typeface="Microsoft YaHei" panose="020B0503020204020204" pitchFamily="34" charset="-122"/>
                <a:ea typeface="Microsoft YaHei" panose="020B0503020204020204" pitchFamily="34" charset="-122"/>
              </a:rPr>
              <a:t>/</a:t>
            </a:r>
            <a:endParaRPr lang="en-CN" dirty="0">
              <a:latin typeface="Microsoft YaHei" panose="020B0503020204020204" pitchFamily="34" charset="-122"/>
              <a:ea typeface="Microsoft YaHei" panose="020B0503020204020204" pitchFamily="34" charset="-122"/>
            </a:endParaRPr>
          </a:p>
        </p:txBody>
      </p:sp>
      <p:pic>
        <p:nvPicPr>
          <p:cNvPr id="15" name="Picture 14">
            <a:extLst>
              <a:ext uri="{FF2B5EF4-FFF2-40B4-BE49-F238E27FC236}">
                <a16:creationId xmlns:a16="http://schemas.microsoft.com/office/drawing/2014/main" id="{22A42BFE-97DB-3C4D-1C35-E84834563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1227215"/>
            <a:ext cx="8683330" cy="4674812"/>
          </a:xfrm>
          <a:prstGeom prst="rect">
            <a:avLst/>
          </a:prstGeom>
        </p:spPr>
      </p:pic>
      <p:pic>
        <p:nvPicPr>
          <p:cNvPr id="10" name="Picture 2" descr="【2023新书】自然语言处理导论 张奇,桂韬,黄萱菁 自然语言处理基础任务底层技术 基于机器学习的自然语言处理模型稳健性可解释性">
            <a:extLst>
              <a:ext uri="{FF2B5EF4-FFF2-40B4-BE49-F238E27FC236}">
                <a16:creationId xmlns:a16="http://schemas.microsoft.com/office/drawing/2014/main" id="{0763D051-08DE-A323-542E-246B7F401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3778" y="2105330"/>
            <a:ext cx="2470397" cy="324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646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大模型教材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2E330ABC-5506-CBDD-7262-3EC183EAD7BD}"/>
              </a:ext>
            </a:extLst>
          </p:cNvPr>
          <p:cNvSpPr txBox="1"/>
          <p:nvPr/>
        </p:nvSpPr>
        <p:spPr>
          <a:xfrm>
            <a:off x="3048000" y="6127085"/>
            <a:ext cx="6096000" cy="646331"/>
          </a:xfrm>
          <a:prstGeom prst="rect">
            <a:avLst/>
          </a:prstGeom>
          <a:noFill/>
        </p:spPr>
        <p:txBody>
          <a:bodyPr wrap="square">
            <a:spAutoFit/>
          </a:bodyPr>
          <a:lstStyle/>
          <a:p>
            <a:pPr algn="ct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大规模语言模型</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章节安排</a:t>
            </a:r>
            <a:endParaRPr lang="en-US" altLang="zh-CN" b="0" i="0" dirty="0">
              <a:effectLst/>
              <a:latin typeface="Microsoft YaHei" panose="020B0503020204020204" pitchFamily="34" charset="-122"/>
              <a:ea typeface="Microsoft YaHei" panose="020B0503020204020204" pitchFamily="34" charset="-122"/>
            </a:endParaRPr>
          </a:p>
          <a:p>
            <a:pPr algn="ctr"/>
            <a:r>
              <a:rPr lang="en-US" dirty="0">
                <a:latin typeface="Microsoft YaHei" panose="020B0503020204020204" pitchFamily="34" charset="-122"/>
                <a:ea typeface="Microsoft YaHei" panose="020B0503020204020204" pitchFamily="34" charset="-122"/>
              </a:rPr>
              <a:t>https://intro-</a:t>
            </a:r>
            <a:r>
              <a:rPr lang="en-US" dirty="0" err="1">
                <a:latin typeface="Microsoft YaHei" panose="020B0503020204020204" pitchFamily="34" charset="-122"/>
                <a:ea typeface="Microsoft YaHei" panose="020B0503020204020204" pitchFamily="34" charset="-122"/>
              </a:rPr>
              <a:t>llm.github.io</a:t>
            </a:r>
            <a:r>
              <a:rPr lang="en-US" dirty="0">
                <a:latin typeface="Microsoft YaHei" panose="020B0503020204020204" pitchFamily="34" charset="-122"/>
                <a:ea typeface="Microsoft YaHei" panose="020B0503020204020204" pitchFamily="34" charset="-122"/>
              </a:rPr>
              <a:t>/</a:t>
            </a:r>
            <a:endParaRPr lang="en-CN"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EA323050-5538-44B3-F881-EBE93F450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073" y="1322824"/>
            <a:ext cx="8991485" cy="4395837"/>
          </a:xfrm>
          <a:prstGeom prst="rect">
            <a:avLst/>
          </a:prstGeom>
        </p:spPr>
      </p:pic>
      <p:pic>
        <p:nvPicPr>
          <p:cNvPr id="10" name="Picture 4">
            <a:extLst>
              <a:ext uri="{FF2B5EF4-FFF2-40B4-BE49-F238E27FC236}">
                <a16:creationId xmlns:a16="http://schemas.microsoft.com/office/drawing/2014/main" id="{C16AA9DC-173F-AC93-3F0D-1C9459BB56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02" r="12152"/>
          <a:stretch>
            <a:fillRect/>
          </a:stretch>
        </p:blipFill>
        <p:spPr bwMode="auto">
          <a:xfrm>
            <a:off x="315156" y="2142400"/>
            <a:ext cx="2550843" cy="324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181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E789F-99DB-5016-8A61-F6CE4C29FBB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0502D3-2AD0-807B-F8C6-4A09ECB264D7}"/>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3" name="平行四边形 6">
            <a:extLst>
              <a:ext uri="{FF2B5EF4-FFF2-40B4-BE49-F238E27FC236}">
                <a16:creationId xmlns:a16="http://schemas.microsoft.com/office/drawing/2014/main" id="{B4F68C16-F4A1-D228-8000-FDE1060D9CAA}"/>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C8F14D19-089F-DAA9-8EA7-77D034FD771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FD13CD30-1D77-F960-AC36-4183D146B74D}"/>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9D1E56D7-202C-7438-E361-489A0AD6304C}"/>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99713F87-86F9-6B17-8CB4-A56597CEF69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E661B89B-7535-07F5-030B-A92448A98F3A}"/>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BF949CA0-6FE7-35FD-F814-0597C0518A19}"/>
              </a:ext>
            </a:extLst>
          </p:cNvPr>
          <p:cNvSpPr>
            <a:spLocks noChangeArrowheads="1"/>
          </p:cNvSpPr>
          <p:nvPr/>
        </p:nvSpPr>
        <p:spPr bwMode="auto">
          <a:xfrm>
            <a:off x="1248742" y="408136"/>
            <a:ext cx="1407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考核</a:t>
            </a:r>
            <a:r>
              <a:rPr lang="zh-CN" altLang="en-US" sz="2400" b="1" dirty="0">
                <a:solidFill>
                  <a:schemeClr val="bg1"/>
                </a:solidFill>
                <a:latin typeface="微软雅黑" panose="020B0503020204020204" pitchFamily="34" charset="-122"/>
                <a:ea typeface="微软雅黑" panose="020B0503020204020204" pitchFamily="34" charset="-122"/>
              </a:rPr>
              <a:t>方式</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内容占位符 2">
            <a:extLst>
              <a:ext uri="{FF2B5EF4-FFF2-40B4-BE49-F238E27FC236}">
                <a16:creationId xmlns:a16="http://schemas.microsoft.com/office/drawing/2014/main" id="{17293ADD-7262-EBB5-5E9A-61D8D9333C31}"/>
              </a:ext>
            </a:extLst>
          </p:cNvPr>
          <p:cNvSpPr txBox="1">
            <a:spLocks/>
          </p:cNvSpPr>
          <p:nvPr/>
        </p:nvSpPr>
        <p:spPr>
          <a:xfrm>
            <a:off x="591981" y="1266568"/>
            <a:ext cx="5025081" cy="452596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endParaRPr lang="en-US" altLang="zh-CN" kern="0" dirty="0">
              <a:latin typeface="Microsoft YaHei" panose="020B0503020204020204" pitchFamily="34" charset="-122"/>
              <a:ea typeface="Microsoft YaHei" panose="020B0503020204020204" pitchFamily="34" charset="-122"/>
            </a:endParaRPr>
          </a:p>
          <a:p>
            <a:r>
              <a:rPr lang="zh-CN" altLang="en-US" kern="0" dirty="0">
                <a:latin typeface="Microsoft YaHei" panose="020B0503020204020204" pitchFamily="34" charset="-122"/>
                <a:ea typeface="Microsoft YaHei" panose="020B0503020204020204" pitchFamily="34" charset="-122"/>
              </a:rPr>
              <a:t>自然语言处理 </a:t>
            </a:r>
            <a:r>
              <a:rPr lang="en-US" altLang="zh-CN" kern="0" dirty="0">
                <a:latin typeface="Microsoft YaHei" panose="020B0503020204020204" pitchFamily="34" charset="-122"/>
                <a:ea typeface="Microsoft YaHei" panose="020B0503020204020204" pitchFamily="34" charset="-122"/>
              </a:rPr>
              <a:t>COMP130141</a:t>
            </a:r>
          </a:p>
          <a:p>
            <a:r>
              <a:rPr lang="en-US" altLang="zh-CN" kern="0" dirty="0" err="1">
                <a:latin typeface="Microsoft YaHei" panose="020B0503020204020204" pitchFamily="34" charset="-122"/>
                <a:ea typeface="Microsoft YaHei" panose="020B0503020204020204" pitchFamily="34" charset="-122"/>
              </a:rPr>
              <a:t>Pj</a:t>
            </a:r>
            <a:r>
              <a:rPr lang="zh-CN" altLang="en-US" kern="0" dirty="0">
                <a:latin typeface="Microsoft YaHei" panose="020B0503020204020204" pitchFamily="34" charset="-122"/>
                <a:ea typeface="Microsoft YaHei" panose="020B0503020204020204" pitchFamily="34" charset="-122"/>
              </a:rPr>
              <a:t> </a:t>
            </a:r>
            <a:r>
              <a:rPr lang="en-US" altLang="zh-CN" kern="0" dirty="0">
                <a:latin typeface="Microsoft YaHei" panose="020B0503020204020204" pitchFamily="34" charset="-122"/>
                <a:ea typeface="Microsoft YaHei" panose="020B0503020204020204" pitchFamily="34" charset="-122"/>
              </a:rPr>
              <a:t>(2-3</a:t>
            </a:r>
            <a:r>
              <a:rPr lang="zh-CN" altLang="en-CN" kern="0" dirty="0">
                <a:latin typeface="Microsoft YaHei" panose="020B0503020204020204" pitchFamily="34" charset="-122"/>
                <a:ea typeface="Microsoft YaHei" panose="020B0503020204020204" pitchFamily="34" charset="-122"/>
              </a:rPr>
              <a:t>个</a:t>
            </a:r>
            <a:r>
              <a:rPr lang="zh-CN" altLang="en-US" kern="0" dirty="0">
                <a:latin typeface="Microsoft YaHei" panose="020B0503020204020204" pitchFamily="34" charset="-122"/>
                <a:ea typeface="Microsoft YaHei" panose="020B0503020204020204" pitchFamily="34" charset="-122"/>
              </a:rPr>
              <a:t>，</a:t>
            </a:r>
            <a:r>
              <a:rPr lang="en-US" altLang="zh-CN" kern="0" dirty="0">
                <a:latin typeface="Microsoft YaHei" panose="020B0503020204020204" pitchFamily="34" charset="-122"/>
                <a:ea typeface="Microsoft YaHei" panose="020B0503020204020204" pitchFamily="34" charset="-122"/>
              </a:rPr>
              <a:t>45%)</a:t>
            </a:r>
          </a:p>
          <a:p>
            <a:pPr lvl="1"/>
            <a:r>
              <a:rPr lang="zh-CN" altLang="en-US" kern="0" dirty="0">
                <a:latin typeface="Microsoft YaHei" panose="020B0503020204020204" pitchFamily="34" charset="-122"/>
                <a:ea typeface="Microsoft YaHei" panose="020B0503020204020204" pitchFamily="34" charset="-122"/>
              </a:rPr>
              <a:t>开发环境</a:t>
            </a:r>
            <a:r>
              <a:rPr lang="en-US" altLang="zh-CN" kern="0" dirty="0">
                <a:latin typeface="Microsoft YaHei" panose="020B0503020204020204" pitchFamily="34" charset="-122"/>
                <a:ea typeface="Microsoft YaHei" panose="020B0503020204020204" pitchFamily="34" charset="-122"/>
              </a:rPr>
              <a:t>:</a:t>
            </a:r>
            <a:r>
              <a:rPr lang="zh-CN" altLang="en-US" kern="0" dirty="0">
                <a:latin typeface="Microsoft YaHei" panose="020B0503020204020204" pitchFamily="34" charset="-122"/>
                <a:ea typeface="Microsoft YaHei" panose="020B0503020204020204" pitchFamily="34" charset="-122"/>
              </a:rPr>
              <a:t> </a:t>
            </a:r>
            <a:r>
              <a:rPr lang="en-US" altLang="zh-CN" kern="0" dirty="0">
                <a:latin typeface="Microsoft YaHei" panose="020B0503020204020204" pitchFamily="34" charset="-122"/>
                <a:ea typeface="Microsoft YaHei" panose="020B0503020204020204" pitchFamily="34" charset="-122"/>
              </a:rPr>
              <a:t>python</a:t>
            </a:r>
          </a:p>
          <a:p>
            <a:pPr lvl="1"/>
            <a:r>
              <a:rPr lang="zh-CN" altLang="en-US" kern="0" dirty="0">
                <a:latin typeface="Microsoft YaHei" panose="020B0503020204020204" pitchFamily="34" charset="-122"/>
                <a:ea typeface="Microsoft YaHei" panose="020B0503020204020204" pitchFamily="34" charset="-122"/>
              </a:rPr>
              <a:t>实验报告＋代码</a:t>
            </a:r>
            <a:endParaRPr lang="en-US" altLang="zh-CN" kern="0" dirty="0">
              <a:latin typeface="Microsoft YaHei" panose="020B0503020204020204" pitchFamily="34" charset="-122"/>
              <a:ea typeface="Microsoft YaHei" panose="020B0503020204020204" pitchFamily="34" charset="-122"/>
            </a:endParaRPr>
          </a:p>
          <a:p>
            <a:r>
              <a:rPr lang="zh-CN" altLang="en-US" kern="0" dirty="0">
                <a:latin typeface="Microsoft YaHei" panose="020B0503020204020204" pitchFamily="34" charset="-122"/>
                <a:ea typeface="Microsoft YaHei" panose="020B0503020204020204" pitchFamily="34" charset="-122"/>
              </a:rPr>
              <a:t>课堂参与 </a:t>
            </a:r>
            <a:r>
              <a:rPr lang="en-US" altLang="zh-CN" kern="0" dirty="0">
                <a:latin typeface="Microsoft YaHei" panose="020B0503020204020204" pitchFamily="34" charset="-122"/>
                <a:ea typeface="Microsoft YaHei" panose="020B0503020204020204" pitchFamily="34" charset="-122"/>
              </a:rPr>
              <a:t>(10%)</a:t>
            </a:r>
            <a:endParaRPr lang="zh-CN" altLang="en-US" kern="0" dirty="0">
              <a:latin typeface="Microsoft YaHei" panose="020B0503020204020204" pitchFamily="34" charset="-122"/>
              <a:ea typeface="Microsoft YaHei" panose="020B0503020204020204" pitchFamily="34" charset="-122"/>
            </a:endParaRPr>
          </a:p>
          <a:p>
            <a:r>
              <a:rPr lang="zh-CN" altLang="en-US" kern="0" dirty="0">
                <a:latin typeface="Microsoft YaHei" panose="020B0503020204020204" pitchFamily="34" charset="-122"/>
                <a:ea typeface="Microsoft YaHei" panose="020B0503020204020204" pitchFamily="34" charset="-122"/>
              </a:rPr>
              <a:t>期末考试 </a:t>
            </a:r>
            <a:r>
              <a:rPr lang="en-US" altLang="zh-CN" kern="0" dirty="0">
                <a:latin typeface="Microsoft YaHei" panose="020B0503020204020204" pitchFamily="34" charset="-122"/>
                <a:ea typeface="Microsoft YaHei" panose="020B0503020204020204" pitchFamily="34" charset="-122"/>
              </a:rPr>
              <a:t>(45%)</a:t>
            </a:r>
          </a:p>
          <a:p>
            <a:endParaRPr lang="zh-CN" altLang="en-US" kern="0" dirty="0">
              <a:latin typeface="Microsoft YaHei" panose="020B0503020204020204" pitchFamily="34" charset="-122"/>
              <a:ea typeface="Microsoft YaHei" panose="020B0503020204020204" pitchFamily="34" charset="-122"/>
            </a:endParaRPr>
          </a:p>
        </p:txBody>
      </p:sp>
      <p:sp>
        <p:nvSpPr>
          <p:cNvPr id="12" name="内容占位符 2">
            <a:extLst>
              <a:ext uri="{FF2B5EF4-FFF2-40B4-BE49-F238E27FC236}">
                <a16:creationId xmlns:a16="http://schemas.microsoft.com/office/drawing/2014/main" id="{0E2D2B51-775D-797E-B59F-5E44D923E4D6}"/>
              </a:ext>
            </a:extLst>
          </p:cNvPr>
          <p:cNvSpPr txBox="1">
            <a:spLocks/>
          </p:cNvSpPr>
          <p:nvPr/>
        </p:nvSpPr>
        <p:spPr>
          <a:xfrm>
            <a:off x="6098059" y="1230291"/>
            <a:ext cx="5025081" cy="452596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a:lstStyle>
          <a:p>
            <a:endParaRPr lang="en-US" altLang="zh-CN" kern="0" dirty="0">
              <a:latin typeface="Microsoft YaHei" panose="020B0503020204020204" pitchFamily="34" charset="-122"/>
              <a:ea typeface="Microsoft YaHei" panose="020B0503020204020204" pitchFamily="34" charset="-122"/>
            </a:endParaRPr>
          </a:p>
          <a:p>
            <a:r>
              <a:rPr lang="zh-CN" altLang="en-US" kern="0" dirty="0">
                <a:latin typeface="Microsoft YaHei" panose="020B0503020204020204" pitchFamily="34" charset="-122"/>
                <a:ea typeface="Microsoft YaHei" panose="020B0503020204020204" pitchFamily="34" charset="-122"/>
              </a:rPr>
              <a:t>自然语言处理与知识表示 </a:t>
            </a:r>
            <a:r>
              <a:rPr lang="en-US" altLang="zh-CN" kern="0" dirty="0">
                <a:latin typeface="Microsoft YaHei" panose="020B0503020204020204" pitchFamily="34" charset="-122"/>
                <a:ea typeface="Microsoft YaHei" panose="020B0503020204020204" pitchFamily="34" charset="-122"/>
              </a:rPr>
              <a:t>COMP130199 </a:t>
            </a:r>
          </a:p>
          <a:p>
            <a:r>
              <a:rPr lang="en-US" altLang="zh-CN" kern="0" dirty="0" err="1">
                <a:latin typeface="Microsoft YaHei" panose="020B0503020204020204" pitchFamily="34" charset="-122"/>
                <a:ea typeface="Microsoft YaHei" panose="020B0503020204020204" pitchFamily="34" charset="-122"/>
              </a:rPr>
              <a:t>Pj</a:t>
            </a:r>
            <a:r>
              <a:rPr lang="zh-CN" altLang="en-US" kern="0" dirty="0">
                <a:latin typeface="Microsoft YaHei" panose="020B0503020204020204" pitchFamily="34" charset="-122"/>
                <a:ea typeface="Microsoft YaHei" panose="020B0503020204020204" pitchFamily="34" charset="-122"/>
              </a:rPr>
              <a:t> </a:t>
            </a:r>
            <a:r>
              <a:rPr lang="en-US" altLang="zh-CN" kern="0" dirty="0">
                <a:latin typeface="Microsoft YaHei" panose="020B0503020204020204" pitchFamily="34" charset="-122"/>
                <a:ea typeface="Microsoft YaHei" panose="020B0503020204020204" pitchFamily="34" charset="-122"/>
              </a:rPr>
              <a:t>(7</a:t>
            </a:r>
            <a:r>
              <a:rPr lang="zh-CN" altLang="en-CN" kern="0" dirty="0">
                <a:latin typeface="Microsoft YaHei" panose="020B0503020204020204" pitchFamily="34" charset="-122"/>
                <a:ea typeface="Microsoft YaHei" panose="020B0503020204020204" pitchFamily="34" charset="-122"/>
              </a:rPr>
              <a:t>个</a:t>
            </a:r>
            <a:r>
              <a:rPr lang="zh-CN" altLang="en-US" kern="0" dirty="0">
                <a:latin typeface="Microsoft YaHei" panose="020B0503020204020204" pitchFamily="34" charset="-122"/>
                <a:ea typeface="Microsoft YaHei" panose="020B0503020204020204" pitchFamily="34" charset="-122"/>
              </a:rPr>
              <a:t>，</a:t>
            </a:r>
            <a:r>
              <a:rPr lang="en-US" altLang="zh-CN" kern="0" dirty="0">
                <a:latin typeface="Microsoft YaHei" panose="020B0503020204020204" pitchFamily="34" charset="-122"/>
                <a:ea typeface="Microsoft YaHei" panose="020B0503020204020204" pitchFamily="34" charset="-122"/>
              </a:rPr>
              <a:t>45%)</a:t>
            </a:r>
          </a:p>
          <a:p>
            <a:pPr lvl="1"/>
            <a:r>
              <a:rPr lang="zh-CN" altLang="en-US" kern="0" dirty="0">
                <a:latin typeface="Microsoft YaHei" panose="020B0503020204020204" pitchFamily="34" charset="-122"/>
                <a:ea typeface="Microsoft YaHei" panose="020B0503020204020204" pitchFamily="34" charset="-122"/>
              </a:rPr>
              <a:t>开发环境</a:t>
            </a:r>
            <a:r>
              <a:rPr lang="en-US" altLang="zh-CN" kern="0" dirty="0">
                <a:latin typeface="Microsoft YaHei" panose="020B0503020204020204" pitchFamily="34" charset="-122"/>
                <a:ea typeface="Microsoft YaHei" panose="020B0503020204020204" pitchFamily="34" charset="-122"/>
              </a:rPr>
              <a:t>:</a:t>
            </a:r>
            <a:r>
              <a:rPr lang="zh-CN" altLang="en-US" kern="0" dirty="0">
                <a:latin typeface="Microsoft YaHei" panose="020B0503020204020204" pitchFamily="34" charset="-122"/>
                <a:ea typeface="Microsoft YaHei" panose="020B0503020204020204" pitchFamily="34" charset="-122"/>
              </a:rPr>
              <a:t> </a:t>
            </a:r>
            <a:r>
              <a:rPr lang="en-US" altLang="zh-CN" kern="0" dirty="0">
                <a:latin typeface="Microsoft YaHei" panose="020B0503020204020204" pitchFamily="34" charset="-122"/>
                <a:ea typeface="Microsoft YaHei" panose="020B0503020204020204" pitchFamily="34" charset="-122"/>
              </a:rPr>
              <a:t>python</a:t>
            </a:r>
          </a:p>
          <a:p>
            <a:pPr lvl="1"/>
            <a:r>
              <a:rPr lang="zh-CN" altLang="en-US" kern="0" dirty="0">
                <a:latin typeface="Microsoft YaHei" panose="020B0503020204020204" pitchFamily="34" charset="-122"/>
                <a:ea typeface="Microsoft YaHei" panose="020B0503020204020204" pitchFamily="34" charset="-122"/>
              </a:rPr>
              <a:t>实验报告＋代码</a:t>
            </a:r>
            <a:endParaRPr lang="en-US" altLang="zh-CN" kern="0" dirty="0">
              <a:latin typeface="Microsoft YaHei" panose="020B0503020204020204" pitchFamily="34" charset="-122"/>
              <a:ea typeface="Microsoft YaHei" panose="020B0503020204020204" pitchFamily="34" charset="-122"/>
            </a:endParaRPr>
          </a:p>
          <a:p>
            <a:r>
              <a:rPr lang="zh-CN" altLang="en-US" kern="0" dirty="0">
                <a:latin typeface="Microsoft YaHei" panose="020B0503020204020204" pitchFamily="34" charset="-122"/>
                <a:ea typeface="Microsoft YaHei" panose="020B0503020204020204" pitchFamily="34" charset="-122"/>
              </a:rPr>
              <a:t>课堂参与 </a:t>
            </a:r>
            <a:r>
              <a:rPr lang="en-US" altLang="zh-CN" kern="0" dirty="0">
                <a:latin typeface="Microsoft YaHei" panose="020B0503020204020204" pitchFamily="34" charset="-122"/>
                <a:ea typeface="Microsoft YaHei" panose="020B0503020204020204" pitchFamily="34" charset="-122"/>
              </a:rPr>
              <a:t>(10%)</a:t>
            </a:r>
            <a:endParaRPr lang="zh-CN" altLang="en-US" kern="0" dirty="0">
              <a:latin typeface="Microsoft YaHei" panose="020B0503020204020204" pitchFamily="34" charset="-122"/>
              <a:ea typeface="Microsoft YaHei" panose="020B0503020204020204" pitchFamily="34" charset="-122"/>
            </a:endParaRPr>
          </a:p>
          <a:p>
            <a:r>
              <a:rPr lang="zh-CN" altLang="en-US" kern="0" dirty="0">
                <a:latin typeface="Microsoft YaHei" panose="020B0503020204020204" pitchFamily="34" charset="-122"/>
                <a:ea typeface="Microsoft YaHei" panose="020B0503020204020204" pitchFamily="34" charset="-122"/>
              </a:rPr>
              <a:t>期末考试 </a:t>
            </a:r>
            <a:r>
              <a:rPr lang="en-US" altLang="zh-CN" kern="0" dirty="0">
                <a:latin typeface="Microsoft YaHei" panose="020B0503020204020204" pitchFamily="34" charset="-122"/>
                <a:ea typeface="Microsoft YaHei" panose="020B0503020204020204" pitchFamily="34" charset="-122"/>
              </a:rPr>
              <a:t>(45%)</a:t>
            </a:r>
          </a:p>
          <a:p>
            <a:endParaRPr lang="zh-CN" altLang="en-US" kern="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08263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103188" y="996919"/>
            <a:ext cx="9201450" cy="5347041"/>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zh-CN" sz="2000" kern="100" dirty="0">
                <a:effectLst/>
                <a:latin typeface="Microsoft YaHei" panose="020B0503020204020204" pitchFamily="34" charset="-122"/>
                <a:ea typeface="Microsoft YaHei" panose="020B0503020204020204" pitchFamily="34" charset="-122"/>
              </a:rPr>
              <a:t>比较</a:t>
            </a:r>
            <a:r>
              <a:rPr lang="en-US" sz="2000" kern="100" dirty="0">
                <a:effectLst/>
                <a:latin typeface="Microsoft YaHei" panose="020B0503020204020204" pitchFamily="34" charset="-122"/>
                <a:ea typeface="Microsoft YaHei" panose="020B0503020204020204" pitchFamily="34" charset="-122"/>
              </a:rPr>
              <a:t>Word2vec</a:t>
            </a:r>
            <a:r>
              <a:rPr lang="zh-CN" sz="2000" kern="100" dirty="0">
                <a:effectLst/>
                <a:latin typeface="Microsoft YaHei" panose="020B0503020204020204" pitchFamily="34" charset="-122"/>
                <a:ea typeface="Microsoft YaHei" panose="020B0503020204020204" pitchFamily="34" charset="-122"/>
              </a:rPr>
              <a:t>和</a:t>
            </a:r>
            <a:r>
              <a:rPr lang="en-US" sz="2000" kern="100" dirty="0" err="1">
                <a:effectLst/>
                <a:latin typeface="Microsoft YaHei" panose="020B0503020204020204" pitchFamily="34" charset="-122"/>
                <a:ea typeface="Microsoft YaHei" panose="020B0503020204020204" pitchFamily="34" charset="-122"/>
              </a:rPr>
              <a:t>GloVe</a:t>
            </a:r>
            <a:r>
              <a:rPr lang="zh-CN" sz="2000" kern="100" dirty="0">
                <a:effectLst/>
                <a:latin typeface="Microsoft YaHei" panose="020B0503020204020204" pitchFamily="34" charset="-122"/>
                <a:ea typeface="Microsoft YaHei" panose="020B0503020204020204" pitchFamily="34" charset="-122"/>
              </a:rPr>
              <a:t>的词向量在文本分类任务上的效果</a:t>
            </a:r>
            <a:endParaRPr lang="en-CN" altLang="zh-CN" sz="2000" kern="100" dirty="0">
              <a:latin typeface="Microsoft YaHei" panose="020B0503020204020204" pitchFamily="34" charset="-122"/>
              <a:ea typeface="Microsoft YaHei" panose="020B0503020204020204" pitchFamily="34" charset="-122"/>
            </a:endParaRPr>
          </a:p>
          <a:p>
            <a:pPr marL="285750" lvl="0" indent="-285750" algn="just">
              <a:lnSpc>
                <a:spcPct val="150000"/>
              </a:lnSpc>
              <a:buFont typeface="Arial" panose="020B0604020202020204" pitchFamily="34" charset="0"/>
              <a:buChar char="•"/>
            </a:pPr>
            <a:r>
              <a:rPr lang="zh-CN" sz="2000" kern="100" dirty="0">
                <a:effectLst/>
                <a:latin typeface="Microsoft YaHei" panose="020B0503020204020204" pitchFamily="34" charset="-122"/>
                <a:ea typeface="Microsoft YaHei" panose="020B0503020204020204" pitchFamily="34" charset="-122"/>
              </a:rPr>
              <a:t>利用</a:t>
            </a:r>
            <a:r>
              <a:rPr lang="en-US" sz="2000" kern="100" dirty="0" err="1">
                <a:effectLst/>
                <a:latin typeface="Microsoft YaHei" panose="020B0503020204020204" pitchFamily="34" charset="-122"/>
                <a:ea typeface="Microsoft YaHei" panose="020B0503020204020204" pitchFamily="34" charset="-122"/>
              </a:rPr>
              <a:t>BiLSTM</a:t>
            </a:r>
            <a:r>
              <a:rPr lang="zh-CN" sz="2000" kern="100" dirty="0">
                <a:effectLst/>
                <a:latin typeface="Microsoft YaHei" panose="020B0503020204020204" pitchFamily="34" charset="-122"/>
                <a:ea typeface="Microsoft YaHei" panose="020B0503020204020204" pitchFamily="34" charset="-122"/>
              </a:rPr>
              <a:t>模型进行中文分词</a:t>
            </a:r>
            <a:endParaRPr lang="en-US" altLang="zh-CN" sz="2000" kern="100" dirty="0">
              <a:effectLst/>
              <a:latin typeface="Microsoft YaHei" panose="020B0503020204020204" pitchFamily="34" charset="-122"/>
              <a:ea typeface="Microsoft YaHei" panose="020B0503020204020204" pitchFamily="34" charset="-122"/>
            </a:endParaRPr>
          </a:p>
          <a:p>
            <a:pPr marL="742950" lvl="1" indent="-285750">
              <a:lnSpc>
                <a:spcPct val="150000"/>
              </a:lnSpc>
              <a:buClr>
                <a:srgbClr val="00B050"/>
              </a:buClr>
              <a:buFont typeface="Arial" panose="020B0604020202090204" pitchFamily="34" charset="0"/>
              <a:buChar char="•"/>
            </a:pPr>
            <a:r>
              <a:rPr lang="en-US" altLang="zh-CN" dirty="0">
                <a:latin typeface="微软雅黑" panose="020B0503020204020204" pitchFamily="34" charset="-122"/>
                <a:ea typeface="微软雅黑" panose="020B0503020204020204" pitchFamily="34" charset="-122"/>
              </a:rPr>
              <a:t>Word embedding</a:t>
            </a:r>
            <a:r>
              <a:rPr lang="zh-CN" altLang="en-US" dirty="0">
                <a:latin typeface="微软雅黑" panose="020B0503020204020204" pitchFamily="34" charset="-122"/>
                <a:ea typeface="微软雅黑" panose="020B0503020204020204" pitchFamily="34" charset="-122"/>
              </a:rPr>
              <a:t>方式（尝试不同</a:t>
            </a:r>
            <a:r>
              <a:rPr lang="en-US" altLang="zh-CN" dirty="0">
                <a:latin typeface="微软雅黑" panose="020B0503020204020204" pitchFamily="34" charset="-122"/>
                <a:ea typeface="微软雅黑" panose="020B0503020204020204" pitchFamily="34" charset="-122"/>
              </a:rPr>
              <a:t>embedding</a:t>
            </a:r>
            <a:r>
              <a:rPr lang="zh-CN" altLang="en-US" dirty="0">
                <a:latin typeface="微软雅黑" panose="020B0503020204020204" pitchFamily="34" charset="-122"/>
                <a:ea typeface="微软雅黑" panose="020B0503020204020204" pitchFamily="34" charset="-122"/>
              </a:rPr>
              <a:t>的效果）</a:t>
            </a:r>
          </a:p>
          <a:p>
            <a:pPr marL="742950" lvl="1" indent="-285750">
              <a:lnSpc>
                <a:spcPct val="150000"/>
              </a:lnSpc>
              <a:buClr>
                <a:srgbClr val="00B050"/>
              </a:buClr>
              <a:buFont typeface="Arial" panose="020B0604020202090204" pitchFamily="34" charset="0"/>
              <a:buChar char="•"/>
            </a:pPr>
            <a:r>
              <a:rPr lang="en-US" altLang="zh-CN" dirty="0">
                <a:latin typeface="微软雅黑" panose="020B0503020204020204" pitchFamily="34" charset="-122"/>
                <a:ea typeface="微软雅黑" panose="020B0503020204020204" pitchFamily="34" charset="-122"/>
                <a:sym typeface="+mn-ea"/>
              </a:rPr>
              <a:t>Encoder</a:t>
            </a:r>
            <a:r>
              <a:rPr lang="zh-CN" altLang="en-US" dirty="0">
                <a:latin typeface="微软雅黑" panose="020B0503020204020204" pitchFamily="34" charset="-122"/>
                <a:ea typeface="微软雅黑" panose="020B0503020204020204" pitchFamily="34" charset="-122"/>
                <a:sym typeface="+mn-ea"/>
              </a:rPr>
              <a:t>（</a:t>
            </a:r>
            <a:r>
              <a:rPr lang="en-US" dirty="0" err="1">
                <a:latin typeface="微软雅黑" panose="020B0503020204020204" pitchFamily="34" charset="-122"/>
                <a:ea typeface="微软雅黑" panose="020B0503020204020204" pitchFamily="34" charset="-122"/>
                <a:sym typeface="+mn-ea"/>
              </a:rPr>
              <a:t>BiLSTM</a:t>
            </a:r>
            <a:r>
              <a:rPr lang="zh-CN" altLang="en-US" dirty="0">
                <a:latin typeface="微软雅黑" panose="020B0503020204020204" pitchFamily="34" charset="-122"/>
                <a:ea typeface="微软雅黑" panose="020B0503020204020204" pitchFamily="34" charset="-122"/>
                <a:sym typeface="+mn-ea"/>
              </a:rPr>
              <a:t>）</a:t>
            </a:r>
          </a:p>
          <a:p>
            <a:pPr marL="742950" lvl="1" indent="-285750">
              <a:lnSpc>
                <a:spcPct val="150000"/>
              </a:lnSpc>
              <a:buClr>
                <a:srgbClr val="00B050"/>
              </a:buClr>
              <a:buFont typeface="Arial" panose="020B0604020202090204" pitchFamily="34" charset="0"/>
              <a:buChar char="•"/>
            </a:pPr>
            <a:r>
              <a:rPr lang="en-US" dirty="0" err="1">
                <a:latin typeface="微软雅黑" panose="020B0503020204020204" pitchFamily="34" charset="-122"/>
                <a:ea typeface="微软雅黑" panose="020B0503020204020204" pitchFamily="34" charset="-122"/>
                <a:sym typeface="+mn-ea"/>
              </a:rPr>
              <a:t>BiLSTM</a:t>
            </a:r>
            <a:r>
              <a:rPr lang="zh-CN" altLang="en-US" dirty="0">
                <a:latin typeface="微软雅黑" panose="020B0503020204020204" pitchFamily="34" charset="-122"/>
                <a:ea typeface="微软雅黑" panose="020B0503020204020204" pitchFamily="34" charset="-122"/>
                <a:sym typeface="+mn-ea"/>
              </a:rPr>
              <a:t>后接一层</a:t>
            </a:r>
            <a:r>
              <a:rPr lang="en-US" altLang="zh-CN" dirty="0">
                <a:latin typeface="微软雅黑" panose="020B0503020204020204" pitchFamily="34" charset="-122"/>
                <a:ea typeface="微软雅黑" panose="020B0503020204020204" pitchFamily="34" charset="-122"/>
                <a:sym typeface="+mn-ea"/>
              </a:rPr>
              <a:t>Attention</a:t>
            </a:r>
            <a:r>
              <a:rPr lang="zh-CN" altLang="en-US" dirty="0">
                <a:latin typeface="微软雅黑" panose="020B0503020204020204" pitchFamily="34" charset="-122"/>
                <a:ea typeface="微软雅黑" panose="020B0503020204020204" pitchFamily="34" charset="-122"/>
                <a:sym typeface="+mn-ea"/>
              </a:rPr>
              <a:t>测试效果（</a:t>
            </a:r>
            <a:r>
              <a:rPr lang="zh-CN" altLang="en-US" dirty="0">
                <a:solidFill>
                  <a:schemeClr val="bg1">
                    <a:lumMod val="75000"/>
                  </a:schemeClr>
                </a:solidFill>
                <a:latin typeface="微软雅黑" panose="020B0503020204020204" pitchFamily="34" charset="-122"/>
                <a:ea typeface="微软雅黑" panose="020B0503020204020204" pitchFamily="34" charset="-122"/>
                <a:sym typeface="+mn-ea"/>
              </a:rPr>
              <a:t>可选</a:t>
            </a:r>
            <a:r>
              <a:rPr lang="zh-CN" altLang="en-US" dirty="0">
                <a:latin typeface="微软雅黑" panose="020B0503020204020204" pitchFamily="34" charset="-122"/>
                <a:ea typeface="微软雅黑" panose="020B0503020204020204" pitchFamily="34" charset="-122"/>
                <a:sym typeface="+mn-ea"/>
              </a:rPr>
              <a:t>）</a:t>
            </a:r>
          </a:p>
          <a:p>
            <a:pPr marL="742950" lvl="1" indent="-285750">
              <a:lnSpc>
                <a:spcPct val="150000"/>
              </a:lnSpc>
              <a:buClr>
                <a:srgbClr val="00B050"/>
              </a:buClr>
              <a:buFont typeface="Arial" panose="020B0604020202090204" pitchFamily="34" charset="0"/>
              <a:buChar char="•"/>
            </a:pPr>
            <a:r>
              <a:rPr lang="zh-CN" altLang="en-US" dirty="0">
                <a:latin typeface="微软雅黑" panose="020B0503020204020204" pitchFamily="34" charset="-122"/>
                <a:ea typeface="微软雅黑" panose="020B0503020204020204" pitchFamily="34" charset="-122"/>
                <a:sym typeface="+mn-ea"/>
              </a:rPr>
              <a:t>使用网格搜索或随机搜索寻找最佳超参数（</a:t>
            </a:r>
            <a:r>
              <a:rPr lang="zh-CN" altLang="en-US" dirty="0">
                <a:solidFill>
                  <a:schemeClr val="bg1">
                    <a:lumMod val="75000"/>
                  </a:schemeClr>
                </a:solidFill>
                <a:latin typeface="微软雅黑" panose="020B0503020204020204" pitchFamily="34" charset="-122"/>
                <a:ea typeface="微软雅黑" panose="020B0503020204020204" pitchFamily="34" charset="-122"/>
                <a:sym typeface="+mn-ea"/>
              </a:rPr>
              <a:t>可选</a:t>
            </a:r>
            <a:r>
              <a:rPr lang="zh-CN" altLang="en-US" dirty="0">
                <a:latin typeface="微软雅黑" panose="020B0503020204020204" pitchFamily="34" charset="-122"/>
                <a:ea typeface="微软雅黑" panose="020B0503020204020204" pitchFamily="34" charset="-122"/>
                <a:sym typeface="+mn-ea"/>
              </a:rPr>
              <a:t>）</a:t>
            </a:r>
          </a:p>
          <a:p>
            <a:pPr marL="742950" lvl="1" indent="-285750">
              <a:lnSpc>
                <a:spcPct val="150000"/>
              </a:lnSpc>
              <a:buClr>
                <a:srgbClr val="00B050"/>
              </a:buClr>
              <a:buFont typeface="Arial" panose="020B0604020202090204" pitchFamily="34" charset="0"/>
              <a:buChar char="•"/>
            </a:pPr>
            <a:r>
              <a:rPr lang="zh-CN" altLang="en-US" dirty="0">
                <a:latin typeface="微软雅黑" panose="020B0503020204020204" pitchFamily="34" charset="-122"/>
                <a:ea typeface="微软雅黑" panose="020B0503020204020204" pitchFamily="34" charset="-122"/>
                <a:sym typeface="+mn-ea"/>
              </a:rPr>
              <a:t>比较你所知的模型训练技巧对</a:t>
            </a:r>
            <a:r>
              <a:rPr lang="en-US" altLang="zh-CN" dirty="0">
                <a:latin typeface="微软雅黑" panose="020B0503020204020204" pitchFamily="34" charset="-122"/>
                <a:ea typeface="微软雅黑" panose="020B0503020204020204" pitchFamily="34" charset="-122"/>
                <a:sym typeface="+mn-ea"/>
              </a:rPr>
              <a:t>F1</a:t>
            </a:r>
            <a:r>
              <a:rPr lang="zh-CN" altLang="en-US" dirty="0">
                <a:latin typeface="微软雅黑" panose="020B0503020204020204" pitchFamily="34" charset="-122"/>
                <a:ea typeface="微软雅黑" panose="020B0503020204020204" pitchFamily="34" charset="-122"/>
                <a:sym typeface="+mn-ea"/>
              </a:rPr>
              <a:t>值的影响（</a:t>
            </a:r>
            <a:r>
              <a:rPr lang="zh-CN" altLang="en-US" dirty="0">
                <a:solidFill>
                  <a:schemeClr val="bg1">
                    <a:lumMod val="75000"/>
                  </a:schemeClr>
                </a:solidFill>
                <a:latin typeface="微软雅黑" panose="020B0503020204020204" pitchFamily="34" charset="-122"/>
                <a:ea typeface="微软雅黑" panose="020B0503020204020204" pitchFamily="34" charset="-122"/>
                <a:sym typeface="+mn-ea"/>
              </a:rPr>
              <a:t>可选</a:t>
            </a:r>
            <a:r>
              <a:rPr lang="zh-CN" altLang="en-US"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Arial" panose="020B0604020202020204" pitchFamily="34" charset="0"/>
              <a:buChar char="•"/>
            </a:pPr>
            <a:r>
              <a:rPr lang="zh-CN" sz="2000" kern="100" dirty="0">
                <a:effectLst/>
                <a:latin typeface="Microsoft YaHei" panose="020B0503020204020204" pitchFamily="34" charset="-122"/>
                <a:ea typeface="Microsoft YaHei" panose="020B0503020204020204" pitchFamily="34" charset="-122"/>
              </a:rPr>
              <a:t>使用</a:t>
            </a:r>
            <a:r>
              <a:rPr lang="en-US" sz="2000" kern="100" dirty="0">
                <a:effectLst/>
                <a:latin typeface="Microsoft YaHei" panose="020B0503020204020204" pitchFamily="34" charset="-122"/>
                <a:ea typeface="Microsoft YaHei" panose="020B0503020204020204" pitchFamily="34" charset="-122"/>
              </a:rPr>
              <a:t>RNN</a:t>
            </a:r>
            <a:r>
              <a:rPr lang="zh-CN" sz="2000" kern="100" dirty="0">
                <a:effectLst/>
                <a:latin typeface="Microsoft YaHei" panose="020B0503020204020204" pitchFamily="34" charset="-122"/>
                <a:ea typeface="Microsoft YaHei" panose="020B0503020204020204" pitchFamily="34" charset="-122"/>
              </a:rPr>
              <a:t>实现文本摘要</a:t>
            </a:r>
            <a:endParaRPr lang="en-CN" sz="2000" kern="100" dirty="0">
              <a:effectLst/>
              <a:latin typeface="Microsoft YaHei" panose="020B0503020204020204" pitchFamily="34" charset="-122"/>
              <a:ea typeface="Microsoft YaHei" panose="020B0503020204020204" pitchFamily="34" charset="-122"/>
            </a:endParaRPr>
          </a:p>
          <a:p>
            <a:pPr marL="285750" lvl="0" indent="-285750" algn="just">
              <a:lnSpc>
                <a:spcPct val="150000"/>
              </a:lnSpc>
              <a:buFont typeface="Arial" panose="020B0604020202020204" pitchFamily="34" charset="0"/>
              <a:buChar char="•"/>
            </a:pP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基于</a:t>
            </a:r>
            <a:r>
              <a:rPr lang="en-US" sz="2000" kern="100" dirty="0">
                <a:solidFill>
                  <a:schemeClr val="bg1">
                    <a:lumMod val="75000"/>
                  </a:schemeClr>
                </a:solidFill>
                <a:effectLst/>
                <a:latin typeface="Microsoft YaHei" panose="020B0503020204020204" pitchFamily="34" charset="-122"/>
                <a:ea typeface="Microsoft YaHei" panose="020B0503020204020204" pitchFamily="34" charset="-122"/>
              </a:rPr>
              <a:t>BERT</a:t>
            </a: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的文本分类任务</a:t>
            </a:r>
            <a:endParaRPr lang="en-CN" sz="2000" kern="100" dirty="0">
              <a:solidFill>
                <a:schemeClr val="bg1">
                  <a:lumMod val="75000"/>
                </a:schemeClr>
              </a:solidFill>
              <a:effectLst/>
              <a:latin typeface="Microsoft YaHei" panose="020B0503020204020204" pitchFamily="34" charset="-122"/>
              <a:ea typeface="Microsoft YaHei" panose="020B0503020204020204" pitchFamily="34" charset="-122"/>
            </a:endParaRPr>
          </a:p>
          <a:p>
            <a:pPr marL="285750" lvl="0" indent="-285750" algn="just">
              <a:lnSpc>
                <a:spcPct val="150000"/>
              </a:lnSpc>
              <a:buFont typeface="Arial" panose="020B0604020202020204" pitchFamily="34" charset="0"/>
              <a:buChar char="•"/>
            </a:pP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基于</a:t>
            </a:r>
            <a:r>
              <a:rPr lang="en-US" sz="2000" kern="100" dirty="0" err="1">
                <a:solidFill>
                  <a:schemeClr val="bg1">
                    <a:lumMod val="75000"/>
                  </a:schemeClr>
                </a:solidFill>
                <a:effectLst/>
                <a:latin typeface="Microsoft YaHei" panose="020B0503020204020204" pitchFamily="34" charset="-122"/>
                <a:ea typeface="Microsoft YaHei" panose="020B0503020204020204" pitchFamily="34" charset="-122"/>
              </a:rPr>
              <a:t>SpanBERT</a:t>
            </a: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的命名实体识别</a:t>
            </a:r>
            <a:endParaRPr lang="en-US" altLang="zh-CN" sz="2000" kern="100" dirty="0">
              <a:solidFill>
                <a:schemeClr val="bg1">
                  <a:lumMod val="75000"/>
                </a:schemeClr>
              </a:solidFill>
              <a:effectLst/>
              <a:latin typeface="Microsoft YaHei" panose="020B0503020204020204" pitchFamily="34" charset="-122"/>
              <a:ea typeface="Microsoft YaHei" panose="020B0503020204020204" pitchFamily="34" charset="-122"/>
            </a:endParaRPr>
          </a:p>
          <a:p>
            <a:pPr marL="285750" lvl="0" indent="-285750" algn="just">
              <a:lnSpc>
                <a:spcPct val="150000"/>
              </a:lnSpc>
              <a:buFont typeface="Arial" panose="020B0604020202020204" pitchFamily="34" charset="0"/>
              <a:buChar char="•"/>
            </a:pPr>
            <a:r>
              <a:rPr lang="zh-CN" altLang="en-US" sz="2000" kern="100" dirty="0">
                <a:solidFill>
                  <a:schemeClr val="bg1">
                    <a:lumMod val="75000"/>
                  </a:schemeClr>
                </a:solidFill>
                <a:latin typeface="Microsoft YaHei" panose="020B0503020204020204" pitchFamily="34" charset="-122"/>
                <a:ea typeface="Microsoft YaHei" panose="020B0503020204020204" pitchFamily="34" charset="-122"/>
              </a:rPr>
              <a:t>基于</a:t>
            </a:r>
            <a:r>
              <a:rPr lang="en-US" altLang="zh-CN" sz="2000" kern="100" dirty="0" err="1">
                <a:solidFill>
                  <a:schemeClr val="bg1">
                    <a:lumMod val="75000"/>
                  </a:schemeClr>
                </a:solidFill>
                <a:latin typeface="Microsoft YaHei" panose="020B0503020204020204" pitchFamily="34" charset="-122"/>
                <a:ea typeface="Microsoft YaHei" panose="020B0503020204020204" pitchFamily="34" charset="-122"/>
              </a:rPr>
              <a:t>babyLLama</a:t>
            </a:r>
            <a:r>
              <a:rPr lang="zh-CN" altLang="en-US" sz="2000" kern="100" dirty="0">
                <a:solidFill>
                  <a:schemeClr val="bg1">
                    <a:lumMod val="75000"/>
                  </a:schemeClr>
                </a:solidFill>
                <a:latin typeface="Microsoft YaHei" panose="020B0503020204020204" pitchFamily="34" charset="-122"/>
                <a:ea typeface="Microsoft YaHei" panose="020B0503020204020204" pitchFamily="34" charset="-122"/>
              </a:rPr>
              <a:t>实现自动文摘</a:t>
            </a:r>
            <a:endParaRPr lang="en-CN" sz="2000" kern="100" dirty="0">
              <a:solidFill>
                <a:schemeClr val="bg1">
                  <a:lumMod val="75000"/>
                </a:schemeClr>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使用国产</a:t>
            </a:r>
            <a:r>
              <a:rPr lang="en-US" sz="2000" kern="100" dirty="0">
                <a:solidFill>
                  <a:schemeClr val="bg1">
                    <a:lumMod val="75000"/>
                  </a:schemeClr>
                </a:solidFill>
                <a:effectLst/>
                <a:latin typeface="Microsoft YaHei" panose="020B0503020204020204" pitchFamily="34" charset="-122"/>
                <a:ea typeface="Microsoft YaHei" panose="020B0503020204020204" pitchFamily="34" charset="-122"/>
              </a:rPr>
              <a:t>NLP</a:t>
            </a: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大模型和密集文档检索实现文档级生成式问答系统</a:t>
            </a:r>
            <a:endParaRPr lang="en-US" altLang="zh-CN" sz="2800" dirty="0">
              <a:solidFill>
                <a:schemeClr val="bg1">
                  <a:lumMod val="75000"/>
                </a:schemeClr>
              </a:solidFill>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课程实践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1E7D6D8-DF7A-F28F-1EAA-51DD9408440C}"/>
              </a:ext>
            </a:extLst>
          </p:cNvPr>
          <p:cNvPicPr>
            <a:picLocks noChangeAspect="1"/>
          </p:cNvPicPr>
          <p:nvPr/>
        </p:nvPicPr>
        <p:blipFill>
          <a:blip r:embed="rId3"/>
          <a:stretch>
            <a:fillRect/>
          </a:stretch>
        </p:blipFill>
        <p:spPr>
          <a:xfrm>
            <a:off x="8509000" y="1775554"/>
            <a:ext cx="2844800" cy="4102100"/>
          </a:xfrm>
          <a:prstGeom prst="rect">
            <a:avLst/>
          </a:prstGeom>
        </p:spPr>
      </p:pic>
    </p:spTree>
    <p:extLst>
      <p:ext uri="{BB962C8B-B14F-4D97-AF65-F5344CB8AC3E}">
        <p14:creationId xmlns:p14="http://schemas.microsoft.com/office/powerpoint/2010/main" val="2120102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149076" y="1077270"/>
            <a:ext cx="9201450" cy="5116209"/>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比较</a:t>
            </a:r>
            <a:r>
              <a:rPr lang="en-US" sz="2000" kern="100" dirty="0">
                <a:solidFill>
                  <a:schemeClr val="bg1">
                    <a:lumMod val="75000"/>
                  </a:schemeClr>
                </a:solidFill>
                <a:effectLst/>
                <a:latin typeface="Microsoft YaHei" panose="020B0503020204020204" pitchFamily="34" charset="-122"/>
                <a:ea typeface="Microsoft YaHei" panose="020B0503020204020204" pitchFamily="34" charset="-122"/>
              </a:rPr>
              <a:t>Word2vec</a:t>
            </a: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和</a:t>
            </a:r>
            <a:r>
              <a:rPr lang="en-US" sz="2000" kern="100" dirty="0" err="1">
                <a:solidFill>
                  <a:schemeClr val="bg1">
                    <a:lumMod val="75000"/>
                  </a:schemeClr>
                </a:solidFill>
                <a:effectLst/>
                <a:latin typeface="Microsoft YaHei" panose="020B0503020204020204" pitchFamily="34" charset="-122"/>
                <a:ea typeface="Microsoft YaHei" panose="020B0503020204020204" pitchFamily="34" charset="-122"/>
              </a:rPr>
              <a:t>GloVe</a:t>
            </a: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的词向量在文本分类任务上的效果</a:t>
            </a:r>
            <a:endParaRPr lang="en-CN" altLang="zh-CN" sz="2000" kern="100" dirty="0">
              <a:solidFill>
                <a:schemeClr val="bg1">
                  <a:lumMod val="75000"/>
                </a:schemeClr>
              </a:solidFill>
              <a:latin typeface="Microsoft YaHei" panose="020B0503020204020204" pitchFamily="34" charset="-122"/>
              <a:ea typeface="Microsoft YaHei" panose="020B0503020204020204" pitchFamily="34" charset="-122"/>
            </a:endParaRPr>
          </a:p>
          <a:p>
            <a:pPr marL="285750" lvl="0" indent="-285750" algn="just">
              <a:lnSpc>
                <a:spcPct val="150000"/>
              </a:lnSpc>
              <a:buFont typeface="Arial" panose="020B0604020202020204" pitchFamily="34" charset="0"/>
              <a:buChar char="•"/>
            </a:pP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利用</a:t>
            </a:r>
            <a:r>
              <a:rPr lang="en-US" sz="2000" kern="100" dirty="0" err="1">
                <a:solidFill>
                  <a:schemeClr val="bg1">
                    <a:lumMod val="75000"/>
                  </a:schemeClr>
                </a:solidFill>
                <a:effectLst/>
                <a:latin typeface="Microsoft YaHei" panose="020B0503020204020204" pitchFamily="34" charset="-122"/>
                <a:ea typeface="Microsoft YaHei" panose="020B0503020204020204" pitchFamily="34" charset="-122"/>
              </a:rPr>
              <a:t>BiLSTM</a:t>
            </a: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模型进行中文分词</a:t>
            </a:r>
            <a:endParaRPr lang="en-US" altLang="zh-CN" sz="2000" kern="100" dirty="0">
              <a:solidFill>
                <a:schemeClr val="bg1">
                  <a:lumMod val="75000"/>
                </a:schemeClr>
              </a:solidFill>
              <a:effectLst/>
              <a:latin typeface="Microsoft YaHei" panose="020B0503020204020204" pitchFamily="34" charset="-122"/>
              <a:ea typeface="Microsoft YaHei" panose="020B0503020204020204" pitchFamily="34" charset="-122"/>
            </a:endParaRPr>
          </a:p>
          <a:p>
            <a:pPr marL="285750" lvl="0" indent="-285750" algn="just">
              <a:lnSpc>
                <a:spcPct val="150000"/>
              </a:lnSpc>
              <a:buFont typeface="Arial" panose="020B0604020202020204" pitchFamily="34" charset="0"/>
              <a:buChar char="•"/>
            </a:pP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使用</a:t>
            </a:r>
            <a:r>
              <a:rPr lang="en-US" sz="2000" kern="100" dirty="0">
                <a:solidFill>
                  <a:schemeClr val="bg1">
                    <a:lumMod val="75000"/>
                  </a:schemeClr>
                </a:solidFill>
                <a:effectLst/>
                <a:latin typeface="Microsoft YaHei" panose="020B0503020204020204" pitchFamily="34" charset="-122"/>
                <a:ea typeface="Microsoft YaHei" panose="020B0503020204020204" pitchFamily="34" charset="-122"/>
              </a:rPr>
              <a:t>RNN</a:t>
            </a:r>
            <a:r>
              <a:rPr lang="zh-CN" sz="2000" kern="100" dirty="0">
                <a:solidFill>
                  <a:schemeClr val="bg1">
                    <a:lumMod val="75000"/>
                  </a:schemeClr>
                </a:solidFill>
                <a:effectLst/>
                <a:latin typeface="Microsoft YaHei" panose="020B0503020204020204" pitchFamily="34" charset="-122"/>
                <a:ea typeface="Microsoft YaHei" panose="020B0503020204020204" pitchFamily="34" charset="-122"/>
              </a:rPr>
              <a:t>实现文本摘要</a:t>
            </a:r>
            <a:endParaRPr lang="en-CN" sz="2000" kern="100" dirty="0">
              <a:solidFill>
                <a:schemeClr val="bg1">
                  <a:lumMod val="75000"/>
                </a:schemeClr>
              </a:solidFill>
              <a:effectLst/>
              <a:latin typeface="Microsoft YaHei" panose="020B0503020204020204" pitchFamily="34" charset="-122"/>
              <a:ea typeface="Microsoft YaHei" panose="020B0503020204020204" pitchFamily="34" charset="-122"/>
            </a:endParaRPr>
          </a:p>
          <a:p>
            <a:pPr marL="285750" lvl="0" indent="-285750" algn="just">
              <a:lnSpc>
                <a:spcPct val="150000"/>
              </a:lnSpc>
              <a:buFont typeface="Arial" panose="020B0604020202020204" pitchFamily="34" charset="0"/>
              <a:buChar char="•"/>
            </a:pPr>
            <a:r>
              <a:rPr lang="zh-CN" sz="2000" kern="100" dirty="0">
                <a:effectLst/>
                <a:latin typeface="Microsoft YaHei" panose="020B0503020204020204" pitchFamily="34" charset="-122"/>
                <a:ea typeface="Microsoft YaHei" panose="020B0503020204020204" pitchFamily="34" charset="-122"/>
              </a:rPr>
              <a:t>基于</a:t>
            </a:r>
            <a:r>
              <a:rPr lang="en-US" sz="2000" kern="100" dirty="0">
                <a:effectLst/>
                <a:latin typeface="Microsoft YaHei" panose="020B0503020204020204" pitchFamily="34" charset="-122"/>
                <a:ea typeface="Microsoft YaHei" panose="020B0503020204020204" pitchFamily="34" charset="-122"/>
              </a:rPr>
              <a:t>BERT</a:t>
            </a:r>
            <a:r>
              <a:rPr lang="zh-CN" sz="2000" kern="100" dirty="0">
                <a:effectLst/>
                <a:latin typeface="Microsoft YaHei" panose="020B0503020204020204" pitchFamily="34" charset="-122"/>
                <a:ea typeface="Microsoft YaHei" panose="020B0503020204020204" pitchFamily="34" charset="-122"/>
              </a:rPr>
              <a:t>的文本分类任务</a:t>
            </a:r>
            <a:endParaRPr lang="en-CN" sz="2000" kern="100" dirty="0">
              <a:effectLst/>
              <a:latin typeface="Microsoft YaHei" panose="020B0503020204020204" pitchFamily="34" charset="-122"/>
              <a:ea typeface="Microsoft YaHei" panose="020B0503020204020204" pitchFamily="34" charset="-122"/>
            </a:endParaRPr>
          </a:p>
          <a:p>
            <a:pPr marL="285750" lvl="0" indent="-285750" algn="just">
              <a:lnSpc>
                <a:spcPct val="150000"/>
              </a:lnSpc>
              <a:buFont typeface="Arial" panose="020B0604020202020204" pitchFamily="34" charset="0"/>
              <a:buChar char="•"/>
            </a:pPr>
            <a:r>
              <a:rPr lang="zh-CN" sz="2000" kern="100" dirty="0">
                <a:effectLst/>
                <a:latin typeface="Microsoft YaHei" panose="020B0503020204020204" pitchFamily="34" charset="-122"/>
                <a:ea typeface="Microsoft YaHei" panose="020B0503020204020204" pitchFamily="34" charset="-122"/>
              </a:rPr>
              <a:t>基于</a:t>
            </a:r>
            <a:r>
              <a:rPr lang="en-US" sz="2000" kern="100" dirty="0" err="1">
                <a:effectLst/>
                <a:latin typeface="Microsoft YaHei" panose="020B0503020204020204" pitchFamily="34" charset="-122"/>
                <a:ea typeface="Microsoft YaHei" panose="020B0503020204020204" pitchFamily="34" charset="-122"/>
              </a:rPr>
              <a:t>SpanBERT</a:t>
            </a:r>
            <a:r>
              <a:rPr lang="zh-CN" sz="2000" kern="100" dirty="0">
                <a:effectLst/>
                <a:latin typeface="Microsoft YaHei" panose="020B0503020204020204" pitchFamily="34" charset="-122"/>
                <a:ea typeface="Microsoft YaHei" panose="020B0503020204020204" pitchFamily="34" charset="-122"/>
              </a:rPr>
              <a:t>的命名实体识别</a:t>
            </a:r>
            <a:endParaRPr lang="en-US" altLang="zh-CN" sz="2000" kern="100" dirty="0">
              <a:effectLst/>
              <a:latin typeface="Microsoft YaHei" panose="020B0503020204020204" pitchFamily="34" charset="-122"/>
              <a:ea typeface="Microsoft YaHei" panose="020B0503020204020204" pitchFamily="34" charset="-122"/>
            </a:endParaRPr>
          </a:p>
          <a:p>
            <a:pPr marL="285750" lvl="0" indent="-285750" algn="just">
              <a:lnSpc>
                <a:spcPct val="150000"/>
              </a:lnSpc>
              <a:buFont typeface="Arial" panose="020B0604020202020204" pitchFamily="34" charset="0"/>
              <a:buChar char="•"/>
            </a:pPr>
            <a:r>
              <a:rPr lang="zh-CN" altLang="en-US" sz="2000" kern="100" dirty="0">
                <a:latin typeface="Microsoft YaHei" panose="020B0503020204020204" pitchFamily="34" charset="-122"/>
                <a:ea typeface="Microsoft YaHei" panose="020B0503020204020204" pitchFamily="34" charset="-122"/>
              </a:rPr>
              <a:t>基于</a:t>
            </a:r>
            <a:r>
              <a:rPr lang="en-US" altLang="zh-CN" sz="2000" kern="100" dirty="0" err="1">
                <a:latin typeface="Microsoft YaHei" panose="020B0503020204020204" pitchFamily="34" charset="-122"/>
                <a:ea typeface="Microsoft YaHei" panose="020B0503020204020204" pitchFamily="34" charset="-122"/>
              </a:rPr>
              <a:t>babyLLama</a:t>
            </a:r>
            <a:r>
              <a:rPr lang="zh-CN" altLang="en-US" sz="2000" kern="100" dirty="0">
                <a:latin typeface="Microsoft YaHei" panose="020B0503020204020204" pitchFamily="34" charset="-122"/>
                <a:ea typeface="Microsoft YaHei" panose="020B0503020204020204" pitchFamily="34" charset="-122"/>
              </a:rPr>
              <a:t>实现自动文摘</a:t>
            </a:r>
            <a:endParaRPr lang="en-CN" sz="2000" kern="100" dirty="0">
              <a:effectLst/>
              <a:latin typeface="Microsoft YaHei" panose="020B0503020204020204" pitchFamily="34" charset="-122"/>
              <a:ea typeface="Microsoft YaHei" panose="020B0503020204020204" pitchFamily="34" charset="-122"/>
            </a:endParaRPr>
          </a:p>
          <a:p>
            <a:pPr marL="742950" lvl="1" indent="-285750">
              <a:lnSpc>
                <a:spcPct val="150000"/>
              </a:lnSpc>
              <a:buClr>
                <a:srgbClr val="00B050"/>
              </a:buClr>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模型：</a:t>
            </a:r>
            <a:r>
              <a:rPr lang="en" altLang="zh-CN" sz="2000" dirty="0">
                <a:latin typeface="微软雅黑" panose="020B0503020204020204" pitchFamily="34" charset="-122"/>
                <a:ea typeface="微软雅黑" panose="020B0503020204020204" pitchFamily="34" charset="-122"/>
              </a:rPr>
              <a:t> </a:t>
            </a:r>
            <a:r>
              <a:rPr lang="en" altLang="zh-CN" sz="2000" dirty="0" err="1">
                <a:latin typeface="微软雅黑" panose="020B0503020204020204" pitchFamily="34" charset="-122"/>
                <a:ea typeface="微软雅黑" panose="020B0503020204020204" pitchFamily="34" charset="-122"/>
              </a:rPr>
              <a:t>timinar</a:t>
            </a:r>
            <a:r>
              <a:rPr lang="en" altLang="zh-CN" sz="2000" dirty="0">
                <a:latin typeface="微软雅黑" panose="020B0503020204020204" pitchFamily="34" charset="-122"/>
                <a:ea typeface="微软雅黑" panose="020B0503020204020204" pitchFamily="34" charset="-122"/>
              </a:rPr>
              <a:t>/baby-llama-58m</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from</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Hugging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Face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or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elearning</a:t>
            </a:r>
            <a:r>
              <a:rPr lang="en-US" altLang="zh-CN" sz="2000" dirty="0">
                <a:latin typeface="微软雅黑" panose="020B0503020204020204" pitchFamily="34" charset="-122"/>
                <a:ea typeface="微软雅黑" panose="020B0503020204020204" pitchFamily="34" charset="-122"/>
              </a:rPr>
              <a:t>)</a:t>
            </a:r>
          </a:p>
          <a:p>
            <a:pPr marL="742950" lvl="1" indent="-285750">
              <a:lnSpc>
                <a:spcPct val="150000"/>
              </a:lnSpc>
              <a:buClr>
                <a:srgbClr val="00B050"/>
              </a:buClr>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数据集：</a:t>
            </a:r>
            <a:r>
              <a:rPr lang="en-US" altLang="zh-CN" sz="2000" dirty="0" err="1">
                <a:latin typeface="微软雅黑" panose="020B0503020204020204" pitchFamily="34" charset="-122"/>
                <a:ea typeface="微软雅黑" panose="020B0503020204020204" pitchFamily="34" charset="-122"/>
              </a:rPr>
              <a:t>SAMSum</a:t>
            </a:r>
            <a:r>
              <a:rPr lang="zh-CN" altLang="en-US" sz="2000" dirty="0">
                <a:latin typeface="微软雅黑" panose="020B0503020204020204" pitchFamily="34" charset="-122"/>
                <a:ea typeface="微软雅黑" panose="020B0503020204020204" pitchFamily="34" charset="-122"/>
              </a:rPr>
              <a:t>英文摘要数据集（</a:t>
            </a:r>
            <a:r>
              <a:rPr lang="en-US" altLang="zh-CN" sz="2000" dirty="0">
                <a:latin typeface="微软雅黑" panose="020B0503020204020204" pitchFamily="34" charset="-122"/>
                <a:ea typeface="微软雅黑" panose="020B0503020204020204" pitchFamily="34" charset="-122"/>
              </a:rPr>
              <a:t>from</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elearning</a:t>
            </a:r>
            <a:r>
              <a:rPr lang="en-US" altLang="zh-CN" sz="2000" dirty="0">
                <a:latin typeface="微软雅黑" panose="020B0503020204020204" pitchFamily="34" charset="-122"/>
                <a:ea typeface="微软雅黑" panose="020B0503020204020204" pitchFamily="34" charset="-122"/>
              </a:rPr>
              <a:t>)</a:t>
            </a:r>
          </a:p>
          <a:p>
            <a:pPr marL="742950" lvl="1" indent="-285750">
              <a:lnSpc>
                <a:spcPct val="150000"/>
              </a:lnSpc>
              <a:buClr>
                <a:srgbClr val="00B050"/>
              </a:buClr>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评测指标：</a:t>
            </a:r>
            <a:r>
              <a:rPr lang="en-US" altLang="zh-CN" sz="2000" dirty="0">
                <a:latin typeface="微软雅黑" panose="020B0503020204020204" pitchFamily="34" charset="-122"/>
                <a:ea typeface="微软雅黑" panose="020B0503020204020204" pitchFamily="34" charset="-122"/>
              </a:rPr>
              <a:t>ROUGE-1,</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ROUGE-2,</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ROUGE-L</a:t>
            </a:r>
          </a:p>
          <a:p>
            <a:pPr marL="742950" lvl="1" indent="-285750">
              <a:lnSpc>
                <a:spcPct val="150000"/>
              </a:lnSpc>
              <a:buClr>
                <a:srgbClr val="00B050"/>
              </a:buClr>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代码框架：</a:t>
            </a:r>
            <a:r>
              <a:rPr lang="en-US" altLang="zh-CN" sz="2000" dirty="0" err="1">
                <a:latin typeface="微软雅黑" panose="020B0503020204020204" pitchFamily="34" charset="-122"/>
                <a:ea typeface="微软雅黑" panose="020B0503020204020204" pitchFamily="34" charset="-122"/>
              </a:rPr>
              <a:t>PyTorch+Transformers</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使用国产</a:t>
            </a:r>
            <a:r>
              <a:rPr lang="en-US" sz="2000" kern="100" dirty="0">
                <a:effectLst/>
                <a:latin typeface="Microsoft YaHei" panose="020B0503020204020204" pitchFamily="34" charset="-122"/>
                <a:ea typeface="Microsoft YaHei" panose="020B0503020204020204" pitchFamily="34" charset="-122"/>
              </a:rPr>
              <a:t>NLP</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大模型和密集文档检索实现文档级生成式问答系统</a:t>
            </a:r>
            <a:endParaRPr lang="en-US" alt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165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课程实践</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待定</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10" name="Picture 2" descr="A Short Summary of Automatic Summarization | Language Generation">
            <a:extLst>
              <a:ext uri="{FF2B5EF4-FFF2-40B4-BE49-F238E27FC236}">
                <a16:creationId xmlns:a16="http://schemas.microsoft.com/office/drawing/2014/main" id="{4E8F1452-2938-3E54-8DB8-81E9A82B9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200" y="1734409"/>
            <a:ext cx="4038600" cy="190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808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47</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本章总结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4459041"/>
          </a:xfrm>
          <a:prstGeom prst="rect">
            <a:avLst/>
          </a:prstGeom>
          <a:noFill/>
        </p:spPr>
        <p:txBody>
          <a:bodyPr wrap="square">
            <a:spAutoFit/>
          </a:bodyPr>
          <a:lstStyle/>
          <a:p>
            <a:pPr algn="just">
              <a:lnSpc>
                <a:spcPct val="150000"/>
              </a:lnSpc>
            </a:pPr>
            <a:r>
              <a:rPr lang="zh-CN" altLang="en-US" sz="2400" b="1" i="0" dirty="0">
                <a:effectLst/>
                <a:latin typeface="Microsoft YaHei" panose="020B0503020204020204" pitchFamily="34" charset="-122"/>
                <a:ea typeface="Microsoft YaHei" panose="020B0503020204020204" pitchFamily="34" charset="-122"/>
              </a:rPr>
              <a:t>自然语言处理</a:t>
            </a:r>
            <a:r>
              <a:rPr lang="zh-CN" altLang="en-US" sz="2400" b="0" i="0" dirty="0">
                <a:effectLst/>
                <a:latin typeface="Microsoft YaHei" panose="020B0503020204020204" pitchFamily="34" charset="-122"/>
                <a:ea typeface="Microsoft YaHei" panose="020B0503020204020204" pitchFamily="34" charset="-122"/>
              </a:rPr>
              <a:t>（</a:t>
            </a:r>
            <a:r>
              <a:rPr lang="en-US" sz="2400" b="0" i="0" dirty="0">
                <a:effectLst/>
                <a:latin typeface="Microsoft YaHei" panose="020B0503020204020204" pitchFamily="34" charset="-122"/>
                <a:ea typeface="Microsoft YaHei" panose="020B0503020204020204" pitchFamily="34" charset="-122"/>
              </a:rPr>
              <a:t>Natural Language </a:t>
            </a:r>
            <a:r>
              <a:rPr lang="en-US" sz="2400" b="0" i="0" dirty="0" err="1">
                <a:effectLst/>
                <a:latin typeface="Microsoft YaHei" panose="020B0503020204020204" pitchFamily="34" charset="-122"/>
                <a:ea typeface="Microsoft YaHei" panose="020B0503020204020204" pitchFamily="34" charset="-122"/>
              </a:rPr>
              <a:t>Processing，NLP</a:t>
            </a:r>
            <a:r>
              <a:rPr lang="en-US" sz="2400" b="0" i="0" dirty="0">
                <a:effectLst/>
                <a:latin typeface="Microsoft YaHei" panose="020B0503020204020204" pitchFamily="34" charset="-122"/>
                <a:ea typeface="Microsoft YaHei" panose="020B0503020204020204" pitchFamily="34" charset="-122"/>
              </a:rPr>
              <a:t>）</a:t>
            </a:r>
            <a:r>
              <a:rPr lang="zh-CN" altLang="en-US" sz="2400" b="0" i="0" dirty="0">
                <a:effectLst/>
                <a:latin typeface="Microsoft YaHei" panose="020B0503020204020204" pitchFamily="34" charset="-122"/>
                <a:ea typeface="Microsoft YaHei" panose="020B0503020204020204" pitchFamily="34" charset="-122"/>
              </a:rPr>
              <a:t>是计算机科学领域和人工智能领域的重要研究方向之一，</a:t>
            </a:r>
            <a:r>
              <a:rPr lang="zh-CN" altLang="en-US" sz="2400" b="1" i="0" dirty="0">
                <a:effectLst/>
                <a:latin typeface="Microsoft YaHei" panose="020B0503020204020204" pitchFamily="34" charset="-122"/>
                <a:ea typeface="Microsoft YaHei" panose="020B0503020204020204" pitchFamily="34" charset="-122"/>
              </a:rPr>
              <a:t>旨在探索实现人与计算机之间用自然语言进行有效交流的理论与方法</a:t>
            </a:r>
            <a:r>
              <a:rPr lang="zh-CN" altLang="en-US" sz="2400" b="0" i="0" dirty="0">
                <a:effectLst/>
                <a:latin typeface="Microsoft YaHei" panose="020B0503020204020204" pitchFamily="34" charset="-122"/>
                <a:ea typeface="Microsoft YaHei" panose="020B0503020204020204" pitchFamily="34" charset="-122"/>
              </a:rPr>
              <a:t>。它融合了语言学、计算机科学、机器学习、数学、认知心理学等多学科内容，涉及从字、词、短语到句子、段落、篇章的多种语言单位，以及处理、理解、生成等不同层面的知识点，研究内容涉及的知识点多且复杂。自 </a:t>
            </a:r>
            <a:r>
              <a:rPr lang="en-US" altLang="zh-CN" sz="2400" b="0" i="0" dirty="0">
                <a:effectLst/>
                <a:latin typeface="Microsoft YaHei" panose="020B0503020204020204" pitchFamily="34" charset="-122"/>
                <a:ea typeface="Microsoft YaHei" panose="020B0503020204020204" pitchFamily="34" charset="-122"/>
              </a:rPr>
              <a:t>20 </a:t>
            </a:r>
            <a:r>
              <a:rPr lang="zh-CN" altLang="en-US" sz="2400" b="0" i="0" dirty="0">
                <a:effectLst/>
                <a:latin typeface="Microsoft YaHei" panose="020B0503020204020204" pitchFamily="34" charset="-122"/>
                <a:ea typeface="Microsoft YaHei" panose="020B0503020204020204" pitchFamily="34" charset="-122"/>
              </a:rPr>
              <a:t>世纪 </a:t>
            </a:r>
            <a:r>
              <a:rPr lang="en-US" altLang="zh-CN" sz="2400" b="0" i="0" dirty="0">
                <a:effectLst/>
                <a:latin typeface="Microsoft YaHei" panose="020B0503020204020204" pitchFamily="34" charset="-122"/>
                <a:ea typeface="Microsoft YaHei" panose="020B0503020204020204" pitchFamily="34" charset="-122"/>
              </a:rPr>
              <a:t>90 </a:t>
            </a:r>
            <a:r>
              <a:rPr lang="zh-CN" altLang="en-US" sz="2400" b="0" i="0" dirty="0">
                <a:effectLst/>
                <a:latin typeface="Microsoft YaHei" panose="020B0503020204020204" pitchFamily="34" charset="-122"/>
                <a:ea typeface="Microsoft YaHei" panose="020B0503020204020204" pitchFamily="34" charset="-122"/>
              </a:rPr>
              <a:t>年代以来，自然语言处理发展迅猛，各类任务和算法和研究范式层出不穷，在搜索引擎、医疗、金融、教育、司法等众多领域展示出重要作用</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2335383"/>
          </a:xfrm>
          <a:prstGeom prst="rect">
            <a:avLst/>
          </a:prstGeom>
          <a:noFill/>
        </p:spPr>
        <p:txBody>
          <a:bodyPr wrap="square">
            <a:spAutoFit/>
          </a:bodyPr>
          <a:lstStyle/>
          <a:p>
            <a:pPr algn="just">
              <a:lnSpc>
                <a:spcPct val="150000"/>
              </a:lnSpc>
            </a:pPr>
            <a:r>
              <a:rPr lang="zh-CN" altLang="en-US" sz="2800" b="1" dirty="0">
                <a:effectLst/>
                <a:latin typeface="Microsoft YaHei" panose="020B0503020204020204" pitchFamily="34" charset="-122"/>
                <a:ea typeface="Microsoft YaHei" panose="020B0503020204020204" pitchFamily="34" charset="-122"/>
              </a:rPr>
              <a:t>语言</a:t>
            </a:r>
            <a:r>
              <a:rPr lang="zh-CN" altLang="en-US" sz="2800" dirty="0">
                <a:effectLst/>
                <a:latin typeface="Microsoft YaHei" panose="020B0503020204020204" pitchFamily="34" charset="-122"/>
                <a:ea typeface="Microsoft YaHei" panose="020B0503020204020204" pitchFamily="34" charset="-122"/>
              </a:rPr>
              <a:t>是人类与其他动物最重要的区别</a:t>
            </a:r>
            <a:endParaRPr lang="en-US" altLang="zh-CN" sz="28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逻辑思维以语言的形式表达</a:t>
            </a:r>
            <a:endParaRPr lang="en-US" altLang="zh-CN" sz="24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知识以文字的形式记录和传播</a:t>
            </a:r>
          </a:p>
          <a:p>
            <a:pPr algn="just">
              <a:lnSpc>
                <a:spcPct val="150000"/>
              </a:lnSpc>
            </a:pPr>
            <a:endParaRPr lang="zh-CN" altLang="en-US" sz="2400" dirty="0">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12A14-D78C-8481-C08A-A133BABB4285}"/>
              </a:ext>
            </a:extLst>
          </p:cNvPr>
          <p:cNvSpPr txBox="1"/>
          <p:nvPr/>
        </p:nvSpPr>
        <p:spPr>
          <a:xfrm>
            <a:off x="382588" y="4064615"/>
            <a:ext cx="11195048" cy="1308820"/>
          </a:xfrm>
          <a:prstGeom prst="rect">
            <a:avLst/>
          </a:prstGeom>
          <a:noFill/>
        </p:spPr>
        <p:txBody>
          <a:bodyPr wrap="square">
            <a:spAutoFit/>
          </a:bodyPr>
          <a:lstStyle/>
          <a:p>
            <a:pPr algn="just">
              <a:lnSpc>
                <a:spcPct val="150000"/>
              </a:lnSpc>
            </a:pPr>
            <a:r>
              <a:rPr lang="zh-CN" altLang="en-US" sz="2800" dirty="0">
                <a:latin typeface="Microsoft YaHei" panose="020B0503020204020204" pitchFamily="34" charset="-122"/>
                <a:ea typeface="Microsoft YaHei" panose="020B0503020204020204" pitchFamily="34" charset="-122"/>
              </a:rPr>
              <a:t>如果人工智能想要获取知识，就必须懂得理解人类使用的</a:t>
            </a:r>
            <a:r>
              <a:rPr lang="zh-CN" altLang="en-US" sz="2800" b="1" dirty="0">
                <a:latin typeface="Microsoft YaHei" panose="020B0503020204020204" pitchFamily="34" charset="-122"/>
                <a:ea typeface="Microsoft YaHei" panose="020B0503020204020204" pitchFamily="34" charset="-122"/>
              </a:rPr>
              <a:t>不太精确</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可能有歧义</a:t>
            </a:r>
            <a:r>
              <a:rPr lang="zh-CN" altLang="en-US" sz="2800" dirty="0">
                <a:latin typeface="Microsoft YaHei" panose="020B0503020204020204" pitchFamily="34" charset="-122"/>
                <a:ea typeface="Microsoft YaHei" panose="020B0503020204020204" pitchFamily="34" charset="-122"/>
              </a:rPr>
              <a:t>、</a:t>
            </a:r>
            <a:r>
              <a:rPr lang="zh-CN" altLang="en-US" sz="2800" b="1" dirty="0">
                <a:latin typeface="Microsoft YaHei" panose="020B0503020204020204" pitchFamily="34" charset="-122"/>
                <a:ea typeface="Microsoft YaHei" panose="020B0503020204020204" pitchFamily="34" charset="-122"/>
              </a:rPr>
              <a:t>混乱的</a:t>
            </a:r>
            <a:r>
              <a:rPr lang="zh-CN" altLang="en-US" sz="2800" dirty="0">
                <a:latin typeface="Microsoft YaHei" panose="020B0503020204020204" pitchFamily="34" charset="-122"/>
                <a:ea typeface="Microsoft YaHei" panose="020B0503020204020204" pitchFamily="34" charset="-122"/>
              </a:rPr>
              <a:t>语言</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语言是人类与其他动物最重要的区别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171142"/>
          </a:xfrm>
          <a:prstGeom prst="rect">
            <a:avLst/>
          </a:prstGeom>
          <a:noFill/>
        </p:spPr>
        <p:txBody>
          <a:bodyPr wrap="square">
            <a:spAutoFit/>
          </a:bodyPr>
          <a:lstStyle/>
          <a:p>
            <a:pPr algn="just">
              <a:lnSpc>
                <a:spcPct val="150000"/>
              </a:lnSpc>
            </a:pPr>
            <a:r>
              <a:rPr lang="zh-CN" altLang="en-US" sz="3200" dirty="0">
                <a:effectLst/>
                <a:latin typeface="Microsoft YaHei" panose="020B0503020204020204" pitchFamily="34" charset="-122"/>
                <a:ea typeface="Microsoft YaHei" panose="020B0503020204020204" pitchFamily="34" charset="-122"/>
              </a:rPr>
              <a:t>自然语言处理的研究历史可以追溯到</a:t>
            </a:r>
            <a:r>
              <a:rPr lang="en-US" altLang="zh-CN" sz="3200" dirty="0">
                <a:effectLst/>
                <a:latin typeface="Microsoft YaHei" panose="020B0503020204020204" pitchFamily="34" charset="-122"/>
                <a:ea typeface="Microsoft YaHei" panose="020B0503020204020204" pitchFamily="34" charset="-122"/>
              </a:rPr>
              <a:t>1947 </a:t>
            </a:r>
            <a:r>
              <a:rPr lang="zh-CN" altLang="en-US" sz="3200" dirty="0">
                <a:effectLst/>
                <a:latin typeface="Microsoft YaHei" panose="020B0503020204020204" pitchFamily="34" charset="-122"/>
                <a:ea typeface="Microsoft YaHei" panose="020B0503020204020204" pitchFamily="34" charset="-122"/>
              </a:rPr>
              <a:t>年</a:t>
            </a:r>
            <a:endParaRPr lang="en-US" altLang="zh-CN" sz="32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en-US" altLang="zh-CN" sz="2400" dirty="0">
                <a:effectLst/>
                <a:latin typeface="Microsoft YaHei" panose="020B0503020204020204" pitchFamily="34" charset="-122"/>
                <a:ea typeface="Microsoft YaHei" panose="020B0503020204020204" pitchFamily="34" charset="-122"/>
              </a:rPr>
              <a:t>1947</a:t>
            </a:r>
            <a:r>
              <a:rPr lang="zh-CN" altLang="en-US" sz="2400" dirty="0">
                <a:effectLst/>
                <a:latin typeface="Microsoft YaHei" panose="020B0503020204020204" pitchFamily="34" charset="-122"/>
                <a:ea typeface="Microsoft YaHei" panose="020B0503020204020204" pitchFamily="34" charset="-122"/>
              </a:rPr>
              <a:t>年 </a:t>
            </a:r>
            <a:r>
              <a:rPr lang="en-US" sz="2400" dirty="0">
                <a:effectLst/>
                <a:latin typeface="Microsoft YaHei" panose="020B0503020204020204" pitchFamily="34" charset="-122"/>
                <a:ea typeface="Microsoft YaHei" panose="020B0503020204020204" pitchFamily="34" charset="-122"/>
              </a:rPr>
              <a:t>Warren Weaver</a:t>
            </a:r>
            <a:r>
              <a:rPr lang="zh-CN" altLang="en-US" sz="2400" dirty="0">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提出了利用计算机翻译人类语言的可能</a:t>
            </a:r>
            <a:endParaRPr lang="en-US" altLang="zh-CN" sz="24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1949</a:t>
            </a:r>
            <a:r>
              <a:rPr lang="zh-CN" altLang="en-US" sz="2400" dirty="0">
                <a:latin typeface="Microsoft YaHei" panose="020B0503020204020204" pitchFamily="34" charset="-122"/>
                <a:ea typeface="Microsoft YaHei" panose="020B0503020204020204" pitchFamily="34" charset="-122"/>
              </a:rPr>
              <a:t>年</a:t>
            </a:r>
            <a:r>
              <a:rPr lang="zh-CN" altLang="en-US" sz="2400" dirty="0">
                <a:effectLst/>
                <a:latin typeface="Microsoft YaHei" panose="020B0503020204020204" pitchFamily="34" charset="-122"/>
                <a:ea typeface="Microsoft YaHei" panose="020B0503020204020204" pitchFamily="34" charset="-122"/>
              </a:rPr>
              <a:t>发布</a:t>
            </a:r>
            <a:r>
              <a:rPr lang="en-US" altLang="zh-CN" sz="2400" dirty="0">
                <a:effectLst/>
                <a:latin typeface="Microsoft YaHei" panose="020B0503020204020204" pitchFamily="34" charset="-122"/>
                <a:ea typeface="Microsoft YaHei" panose="020B0503020204020204" pitchFamily="34" charset="-122"/>
              </a:rPr>
              <a:t>《</a:t>
            </a:r>
            <a:r>
              <a:rPr lang="en-US" sz="2400" dirty="0">
                <a:effectLst/>
                <a:latin typeface="Microsoft YaHei" panose="020B0503020204020204" pitchFamily="34" charset="-122"/>
                <a:ea typeface="Microsoft YaHei" panose="020B0503020204020204" pitchFamily="34" charset="-122"/>
              </a:rPr>
              <a:t>Translation》（</a:t>
            </a:r>
            <a:r>
              <a:rPr lang="zh-CN" altLang="en-US" sz="2400" dirty="0">
                <a:effectLst/>
                <a:latin typeface="Microsoft YaHei" panose="020B0503020204020204" pitchFamily="34" charset="-122"/>
                <a:ea typeface="Microsoft YaHei" panose="020B0503020204020204" pitchFamily="34" charset="-122"/>
              </a:rPr>
              <a:t>翻译）备忘录</a:t>
            </a:r>
            <a:endParaRPr lang="en-US" altLang="zh-CN" sz="2400" dirty="0">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en-US" altLang="zh-CN" sz="2400" dirty="0">
                <a:effectLst/>
                <a:latin typeface="Microsoft YaHei" panose="020B0503020204020204" pitchFamily="34" charset="-122"/>
                <a:ea typeface="Microsoft YaHei" panose="020B0503020204020204" pitchFamily="34" charset="-122"/>
              </a:rPr>
              <a:t>1950</a:t>
            </a:r>
            <a:r>
              <a:rPr lang="zh-CN" altLang="en-US" sz="2400" dirty="0">
                <a:effectLst/>
                <a:latin typeface="Microsoft YaHei" panose="020B0503020204020204" pitchFamily="34" charset="-122"/>
                <a:ea typeface="Microsoft YaHei" panose="020B0503020204020204" pitchFamily="34" charset="-122"/>
              </a:rPr>
              <a:t>年 </a:t>
            </a:r>
            <a:r>
              <a:rPr lang="en-US" sz="2400" dirty="0">
                <a:effectLst/>
                <a:latin typeface="Microsoft YaHei" panose="020B0503020204020204" pitchFamily="34" charset="-122"/>
                <a:ea typeface="Microsoft YaHei" panose="020B0503020204020204" pitchFamily="34" charset="-122"/>
              </a:rPr>
              <a:t>Alan Turing </a:t>
            </a:r>
            <a:r>
              <a:rPr lang="zh-CN" altLang="en-US" sz="2400" dirty="0">
                <a:effectLst/>
                <a:latin typeface="Microsoft YaHei" panose="020B0503020204020204" pitchFamily="34" charset="-122"/>
                <a:ea typeface="Microsoft YaHei" panose="020B0503020204020204" pitchFamily="34" charset="-122"/>
              </a:rPr>
              <a:t>发表</a:t>
            </a:r>
            <a:r>
              <a:rPr lang="en-US" altLang="zh-CN" sz="2400" dirty="0">
                <a:effectLst/>
                <a:latin typeface="Microsoft YaHei" panose="020B0503020204020204" pitchFamily="34" charset="-122"/>
                <a:ea typeface="Microsoft YaHei" panose="020B0503020204020204" pitchFamily="34" charset="-122"/>
              </a:rPr>
              <a:t>《</a:t>
            </a:r>
            <a:r>
              <a:rPr lang="en-US" sz="2400" dirty="0">
                <a:effectLst/>
                <a:latin typeface="Microsoft YaHei" panose="020B0503020204020204" pitchFamily="34" charset="-122"/>
                <a:ea typeface="Microsoft YaHei" panose="020B0503020204020204" pitchFamily="34" charset="-122"/>
              </a:rPr>
              <a:t>Computing</a:t>
            </a:r>
            <a:r>
              <a:rPr lang="zh-CN" altLang="en-US" sz="2400" dirty="0">
                <a:effectLst/>
                <a:latin typeface="Microsoft YaHei" panose="020B0503020204020204" pitchFamily="34" charset="-122"/>
                <a:ea typeface="Microsoft YaHei" panose="020B0503020204020204" pitchFamily="34" charset="-122"/>
              </a:rPr>
              <a:t> </a:t>
            </a:r>
            <a:r>
              <a:rPr lang="en-US" sz="2400" dirty="0">
                <a:effectLst/>
                <a:latin typeface="Microsoft YaHei" panose="020B0503020204020204" pitchFamily="34" charset="-122"/>
                <a:ea typeface="Microsoft YaHei" panose="020B0503020204020204" pitchFamily="34" charset="-122"/>
              </a:rPr>
              <a:t>Machinery and Intelligence》</a:t>
            </a:r>
          </a:p>
          <a:p>
            <a:pPr marL="457200" indent="-457200">
              <a:lnSpc>
                <a:spcPct val="150000"/>
              </a:lnSpc>
              <a:buFont typeface="Arial" panose="020B0604020202020204" pitchFamily="34" charset="0"/>
              <a:buChar char="•"/>
            </a:pPr>
            <a:r>
              <a:rPr lang="en-US" altLang="zh-CN" sz="2400" dirty="0">
                <a:effectLst/>
                <a:latin typeface="Microsoft YaHei" panose="020B0503020204020204" pitchFamily="34" charset="-122"/>
                <a:ea typeface="Microsoft YaHei" panose="020B0503020204020204" pitchFamily="34" charset="-122"/>
              </a:rPr>
              <a:t>1954</a:t>
            </a:r>
            <a:r>
              <a:rPr lang="zh-CN" altLang="en-US" sz="2400" dirty="0">
                <a:effectLst/>
                <a:latin typeface="Microsoft YaHei" panose="020B0503020204020204" pitchFamily="34" charset="-122"/>
                <a:ea typeface="Microsoft YaHei" panose="020B0503020204020204" pitchFamily="34" charset="-122"/>
              </a:rPr>
              <a:t>年 </a:t>
            </a:r>
            <a:r>
              <a:rPr lang="en-US" altLang="zh-CN" sz="2400" dirty="0">
                <a:effectLst/>
                <a:latin typeface="Microsoft YaHei" panose="020B0503020204020204" pitchFamily="34" charset="-122"/>
                <a:ea typeface="Microsoft YaHei" panose="020B0503020204020204" pitchFamily="34" charset="-122"/>
              </a:rPr>
              <a:t>Georgetown University</a:t>
            </a:r>
            <a:r>
              <a:rPr lang="zh-CN" altLang="en-US" sz="2400" dirty="0">
                <a:effectLst/>
                <a:latin typeface="Microsoft YaHei" panose="020B0503020204020204" pitchFamily="34" charset="-122"/>
                <a:ea typeface="Microsoft YaHei" panose="020B0503020204020204" pitchFamily="34" charset="-122"/>
              </a:rPr>
              <a:t>与</a:t>
            </a:r>
            <a:r>
              <a:rPr lang="en-US" altLang="zh-CN" sz="2400" dirty="0">
                <a:effectLst/>
                <a:latin typeface="Microsoft YaHei" panose="020B0503020204020204" pitchFamily="34" charset="-122"/>
                <a:ea typeface="Microsoft YaHei" panose="020B0503020204020204" pitchFamily="34" charset="-122"/>
              </a:rPr>
              <a:t>IBM </a:t>
            </a:r>
            <a:r>
              <a:rPr lang="zh-CN" altLang="en-US" sz="2400" dirty="0">
                <a:effectLst/>
                <a:latin typeface="Microsoft YaHei" panose="020B0503020204020204" pitchFamily="34" charset="-122"/>
                <a:ea typeface="Microsoft YaHei" panose="020B0503020204020204" pitchFamily="34" charset="-122"/>
              </a:rPr>
              <a:t>合作的机器翻译演示系统将</a:t>
            </a:r>
            <a:r>
              <a:rPr lang="en-US" altLang="zh-CN" sz="2400" dirty="0">
                <a:effectLst/>
                <a:latin typeface="Microsoft YaHei" panose="020B0503020204020204" pitchFamily="34" charset="-122"/>
                <a:ea typeface="Microsoft YaHei" panose="020B0503020204020204" pitchFamily="34" charset="-122"/>
              </a:rPr>
              <a:t>60 </a:t>
            </a:r>
            <a:r>
              <a:rPr lang="zh-CN" altLang="en-US" sz="2400" dirty="0">
                <a:effectLst/>
                <a:latin typeface="Microsoft YaHei" panose="020B0503020204020204" pitchFamily="34" charset="-122"/>
                <a:ea typeface="Microsoft YaHei" panose="020B0503020204020204" pitchFamily="34" charset="-122"/>
              </a:rPr>
              <a:t>多个俄语句子翻译成了英文</a:t>
            </a:r>
            <a:endParaRPr lang="en-US" altLang="zh-CN" sz="24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endParaRPr lang="zh-CN" altLang="en-US" sz="28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自然语言处理的研究历史</a:t>
            </a:r>
            <a:r>
              <a:rPr lang="zh-CN" altLang="en-CN" sz="2400" b="1" dirty="0">
                <a:solidFill>
                  <a:schemeClr val="bg1"/>
                </a:solidFill>
                <a:latin typeface="微软雅黑" panose="020B0503020204020204" pitchFamily="34" charset="-122"/>
                <a:ea typeface="微软雅黑" panose="020B0503020204020204" pitchFamily="34" charset="-122"/>
              </a:rPr>
              <a:t>悠久</a:t>
            </a:r>
          </a:p>
        </p:txBody>
      </p:sp>
    </p:spTree>
    <p:extLst>
      <p:ext uri="{BB962C8B-B14F-4D97-AF65-F5344CB8AC3E}">
        <p14:creationId xmlns:p14="http://schemas.microsoft.com/office/powerpoint/2010/main" val="137921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pic>
        <p:nvPicPr>
          <p:cNvPr id="5" name="Picture 4">
            <a:extLst>
              <a:ext uri="{FF2B5EF4-FFF2-40B4-BE49-F238E27FC236}">
                <a16:creationId xmlns:a16="http://schemas.microsoft.com/office/drawing/2014/main" id="{E9127157-7533-489A-18FC-ECD993716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57" y="1984781"/>
            <a:ext cx="10541429" cy="4359320"/>
          </a:xfrm>
          <a:prstGeom prst="rect">
            <a:avLst/>
          </a:prstGeom>
        </p:spPr>
      </p:pic>
      <p:sp>
        <p:nvSpPr>
          <p:cNvPr id="7" name="TextBox 6">
            <a:extLst>
              <a:ext uri="{FF2B5EF4-FFF2-40B4-BE49-F238E27FC236}">
                <a16:creationId xmlns:a16="http://schemas.microsoft.com/office/drawing/2014/main" id="{2E2E3E80-EFCA-8914-B82A-DA4C5A7CB376}"/>
              </a:ext>
            </a:extLst>
          </p:cNvPr>
          <p:cNvSpPr txBox="1"/>
          <p:nvPr/>
        </p:nvSpPr>
        <p:spPr>
          <a:xfrm>
            <a:off x="3046971" y="6396848"/>
            <a:ext cx="6098058" cy="369332"/>
          </a:xfrm>
          <a:prstGeom prst="rect">
            <a:avLst/>
          </a:prstGeom>
          <a:noFill/>
        </p:spPr>
        <p:txBody>
          <a:bodyPr wrap="square">
            <a:spAutoFit/>
          </a:bodyPr>
          <a:lstStyle/>
          <a:p>
            <a:pPr algn="ctr"/>
            <a:r>
              <a:rPr lang="zh-CN" altLang="en-US" i="0" dirty="0">
                <a:effectLst/>
                <a:latin typeface="Microsoft YaHei" panose="020B0503020204020204" pitchFamily="34" charset="-122"/>
                <a:ea typeface="Microsoft YaHei" panose="020B0503020204020204" pitchFamily="34" charset="-122"/>
              </a:rPr>
              <a:t>图 </a:t>
            </a:r>
            <a:r>
              <a:rPr lang="en-US" altLang="zh-CN" i="0" dirty="0">
                <a:effectLst/>
                <a:latin typeface="Microsoft YaHei" panose="020B0503020204020204" pitchFamily="34" charset="-122"/>
                <a:ea typeface="Microsoft YaHei" panose="020B0503020204020204" pitchFamily="34" charset="-122"/>
              </a:rPr>
              <a:t>1.1 </a:t>
            </a:r>
            <a:r>
              <a:rPr lang="zh-CN" altLang="en-US" i="0" dirty="0">
                <a:effectLst/>
                <a:latin typeface="Microsoft YaHei" panose="020B0503020204020204" pitchFamily="34" charset="-122"/>
                <a:ea typeface="Microsoft YaHei" panose="020B0503020204020204" pitchFamily="34" charset="-122"/>
              </a:rPr>
              <a:t>自然语言处理简史时间线</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875881"/>
          </a:xfrm>
          <a:prstGeom prst="rect">
            <a:avLst/>
          </a:prstGeom>
          <a:noFill/>
        </p:spPr>
        <p:txBody>
          <a:bodyPr wrap="square">
            <a:spAutoFit/>
          </a:bodyPr>
          <a:lstStyle/>
          <a:p>
            <a:pPr>
              <a:lnSpc>
                <a:spcPct val="150000"/>
              </a:lnSpc>
            </a:pPr>
            <a:r>
              <a:rPr lang="en-CN" dirty="0">
                <a:latin typeface="Microsoft YaHei" panose="020B0503020204020204" pitchFamily="34" charset="-122"/>
                <a:ea typeface="Microsoft YaHei" panose="020B0503020204020204" pitchFamily="34" charset="-122"/>
              </a:rPr>
              <a:t>20世纪50年代末到60年代的初创期、20世纪70年代到80年代的理性主义时代、20世纪90年代到21世纪初的经验主义时代以及2006年至今的深度学习时代</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自然语言处理的研究历史</a:t>
            </a:r>
            <a:r>
              <a:rPr lang="zh-CN" altLang="en-CN" sz="2400" b="1" dirty="0">
                <a:solidFill>
                  <a:schemeClr val="bg1"/>
                </a:solidFill>
                <a:latin typeface="微软雅黑" panose="020B0503020204020204" pitchFamily="34" charset="-122"/>
                <a:ea typeface="微软雅黑" panose="020B0503020204020204" pitchFamily="34" charset="-122"/>
              </a:rPr>
              <a:t>悠久</a:t>
            </a:r>
          </a:p>
        </p:txBody>
      </p:sp>
    </p:spTree>
    <p:extLst>
      <p:ext uri="{BB962C8B-B14F-4D97-AF65-F5344CB8AC3E}">
        <p14:creationId xmlns:p14="http://schemas.microsoft.com/office/powerpoint/2010/main" val="184774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020460"/>
          </a:xfrm>
          <a:prstGeom prst="rect">
            <a:avLst/>
          </a:prstGeom>
          <a:noFill/>
        </p:spPr>
        <p:txBody>
          <a:bodyPr wrap="square">
            <a:spAutoFit/>
          </a:bodyPr>
          <a:lstStyle/>
          <a:p>
            <a:pPr algn="just">
              <a:lnSpc>
                <a:spcPct val="150000"/>
              </a:lnSpc>
            </a:pPr>
            <a:r>
              <a:rPr lang="zh-CN" altLang="en-US" sz="3200" b="1" dirty="0">
                <a:effectLst/>
                <a:latin typeface="Microsoft YaHei" panose="020B0503020204020204" pitchFamily="34" charset="-122"/>
                <a:ea typeface="Microsoft YaHei" panose="020B0503020204020204" pitchFamily="34" charset="-122"/>
              </a:rPr>
              <a:t>符号学派</a:t>
            </a:r>
            <a:r>
              <a:rPr lang="zh-CN" altLang="en-US" sz="3200" dirty="0">
                <a:effectLst/>
                <a:latin typeface="Microsoft YaHei" panose="020B0503020204020204" pitchFamily="34" charset="-122"/>
                <a:ea typeface="Microsoft YaHei" panose="020B0503020204020204" pitchFamily="34" charset="-122"/>
              </a:rPr>
              <a:t>和</a:t>
            </a:r>
            <a:r>
              <a:rPr lang="zh-CN" altLang="en-US" sz="3200" b="1" dirty="0">
                <a:effectLst/>
                <a:latin typeface="Microsoft YaHei" panose="020B0503020204020204" pitchFamily="34" charset="-122"/>
                <a:ea typeface="Microsoft YaHei" panose="020B0503020204020204" pitchFamily="34" charset="-122"/>
              </a:rPr>
              <a:t>随机学派</a:t>
            </a:r>
            <a:endParaRPr lang="en-US" altLang="zh-CN" sz="32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1200"/>
              </a:spcBef>
              <a:buFont typeface="Arial" panose="020B0604020202020204" pitchFamily="34" charset="0"/>
              <a:buChar char="•"/>
            </a:pPr>
            <a:r>
              <a:rPr lang="en-US" altLang="zh-CN" sz="2400" b="1" dirty="0">
                <a:effectLst/>
                <a:latin typeface="Microsoft YaHei" panose="020B0503020204020204" pitchFamily="34" charset="-122"/>
                <a:ea typeface="Microsoft YaHei" panose="020B0503020204020204" pitchFamily="34" charset="-122"/>
              </a:rPr>
              <a:t>Noam Chomsky</a:t>
            </a:r>
            <a:r>
              <a:rPr lang="zh-CN" altLang="en-US" sz="2400" dirty="0">
                <a:effectLst/>
                <a:latin typeface="Microsoft YaHei" panose="020B0503020204020204" pitchFamily="34" charset="-122"/>
                <a:ea typeface="Microsoft YaHei" panose="020B0503020204020204" pitchFamily="34" charset="-122"/>
              </a:rPr>
              <a:t>为代表的符号学派提出了形式语言理论，基于</a:t>
            </a:r>
            <a:r>
              <a:rPr lang="en-US" altLang="zh-CN" sz="2400" dirty="0">
                <a:effectLst/>
                <a:latin typeface="Microsoft YaHei" panose="020B0503020204020204" pitchFamily="34" charset="-122"/>
                <a:ea typeface="Microsoft YaHei" panose="020B0503020204020204" pitchFamily="34" charset="-122"/>
              </a:rPr>
              <a:t>1957</a:t>
            </a:r>
            <a:r>
              <a:rPr lang="zh-CN" altLang="en-US" sz="2400" dirty="0">
                <a:effectLst/>
                <a:latin typeface="Microsoft YaHei" panose="020B0503020204020204" pitchFamily="34" charset="-122"/>
                <a:ea typeface="Microsoft YaHei" panose="020B0503020204020204" pitchFamily="34" charset="-122"/>
              </a:rPr>
              <a:t>年发表的</a:t>
            </a:r>
            <a:r>
              <a:rPr lang="en-US" altLang="zh-CN" sz="2400" dirty="0">
                <a:effectLst/>
                <a:latin typeface="Microsoft YaHei" panose="020B0503020204020204" pitchFamily="34" charset="-122"/>
                <a:ea typeface="Microsoft YaHei" panose="020B0503020204020204" pitchFamily="34" charset="-122"/>
              </a:rPr>
              <a:t>《Syntactic Structures》</a:t>
            </a:r>
            <a:r>
              <a:rPr lang="zh-CN" altLang="en-US" sz="2400" dirty="0">
                <a:effectLst/>
                <a:latin typeface="Microsoft YaHei" panose="020B0503020204020204" pitchFamily="34" charset="-122"/>
                <a:ea typeface="Microsoft YaHei" panose="020B0503020204020204" pitchFamily="34" charset="-122"/>
              </a:rPr>
              <a:t>（句法结构）介绍了生成语法的概念，并提出了一种特定的生成语法称为转换语法。开启了使用数学方法研究语言的先河</a:t>
            </a:r>
            <a:endParaRPr lang="en-US" altLang="zh-CN" sz="2400"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24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随机学派则是以</a:t>
            </a:r>
            <a:r>
              <a:rPr lang="en-US" altLang="zh-CN" sz="2400" dirty="0">
                <a:latin typeface="Microsoft YaHei" panose="020B0503020204020204" pitchFamily="34" charset="-122"/>
                <a:ea typeface="Microsoft YaHei" panose="020B0503020204020204" pitchFamily="34" charset="-122"/>
              </a:rPr>
              <a:t>1959</a:t>
            </a:r>
            <a:r>
              <a:rPr lang="zh-CN" altLang="en-US" sz="2400" dirty="0">
                <a:latin typeface="Microsoft YaHei" panose="020B0503020204020204" pitchFamily="34" charset="-122"/>
                <a:ea typeface="Microsoft YaHei" panose="020B0503020204020204" pitchFamily="34" charset="-122"/>
              </a:rPr>
              <a:t>年</a:t>
            </a:r>
            <a:r>
              <a:rPr lang="en-US" altLang="zh-CN" sz="2400" b="1" dirty="0">
                <a:latin typeface="Microsoft YaHei" panose="020B0503020204020204" pitchFamily="34" charset="-122"/>
                <a:ea typeface="Microsoft YaHei" panose="020B0503020204020204" pitchFamily="34" charset="-122"/>
              </a:rPr>
              <a:t>Bledsoe</a:t>
            </a:r>
            <a:r>
              <a:rPr lang="zh-CN" altLang="en-US" sz="2400" b="1" dirty="0">
                <a:latin typeface="Microsoft YaHei" panose="020B0503020204020204" pitchFamily="34" charset="-122"/>
                <a:ea typeface="Microsoft YaHei" panose="020B0503020204020204" pitchFamily="34" charset="-122"/>
              </a:rPr>
              <a:t>和</a:t>
            </a:r>
            <a:r>
              <a:rPr lang="en-US" altLang="zh-CN" sz="2400" b="1" dirty="0">
                <a:latin typeface="Microsoft YaHei" panose="020B0503020204020204" pitchFamily="34" charset="-122"/>
                <a:ea typeface="Microsoft YaHei" panose="020B0503020204020204" pitchFamily="34" charset="-122"/>
              </a:rPr>
              <a:t>Browning</a:t>
            </a:r>
            <a:r>
              <a:rPr lang="zh-CN" altLang="en-US" sz="2400" dirty="0">
                <a:latin typeface="Microsoft YaHei" panose="020B0503020204020204" pitchFamily="34" charset="-122"/>
                <a:ea typeface="Microsoft YaHei" panose="020B0503020204020204" pitchFamily="34" charset="-122"/>
              </a:rPr>
              <a:t>将贝叶斯方法（</a:t>
            </a:r>
            <a:r>
              <a:rPr lang="en-US" altLang="zh-CN" sz="2400" dirty="0">
                <a:latin typeface="Microsoft YaHei" panose="020B0503020204020204" pitchFamily="34" charset="-122"/>
                <a:ea typeface="Microsoft YaHei" panose="020B0503020204020204" pitchFamily="34" charset="-122"/>
              </a:rPr>
              <a:t>Bayesian method</a:t>
            </a:r>
            <a:r>
              <a:rPr lang="zh-CN" altLang="en-US" sz="2400" dirty="0">
                <a:latin typeface="Microsoft YaHei" panose="020B0503020204020204" pitchFamily="34" charset="-122"/>
                <a:ea typeface="Microsoft YaHei" panose="020B0503020204020204" pitchFamily="34" charset="-122"/>
              </a:rPr>
              <a:t>）应用于字符识别问题为代表。试图通过贝叶斯方法来解决自然语言处理中的问题</a:t>
            </a:r>
          </a:p>
        </p:txBody>
      </p:sp>
      <p:sp>
        <p:nvSpPr>
          <p:cNvPr id="4" name="TextBox 3">
            <a:extLst>
              <a:ext uri="{FF2B5EF4-FFF2-40B4-BE49-F238E27FC236}">
                <a16:creationId xmlns:a16="http://schemas.microsoft.com/office/drawing/2014/main" id="{DCA2525D-2EDA-A142-3469-CC5B13D81482}"/>
              </a:ext>
            </a:extLst>
          </p:cNvPr>
          <p:cNvSpPr txBox="1"/>
          <p:nvPr/>
        </p:nvSpPr>
        <p:spPr>
          <a:xfrm>
            <a:off x="603250" y="5394500"/>
            <a:ext cx="11061528" cy="874407"/>
          </a:xfrm>
          <a:prstGeom prst="rect">
            <a:avLst/>
          </a:prstGeom>
          <a:noFill/>
        </p:spPr>
        <p:txBody>
          <a:bodyPr wrap="square">
            <a:spAutoFit/>
          </a:bodyPr>
          <a:lstStyle/>
          <a:p>
            <a:pPr>
              <a:lnSpc>
                <a:spcPct val="150000"/>
              </a:lnSpc>
            </a:pPr>
            <a:r>
              <a:rPr lang="en-CN" dirty="0">
                <a:latin typeface="Microsoft YaHei" panose="020B0503020204020204" pitchFamily="34" charset="-122"/>
                <a:ea typeface="Microsoft YaHei" panose="020B0503020204020204" pitchFamily="34" charset="-122"/>
              </a:rPr>
              <a:t>计算语言学（Computational Linguistics）概念也被正式</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1962</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ACL</a:t>
            </a:r>
            <a:r>
              <a:rPr lang="zh-CN" altLang="en-US" dirty="0">
                <a:latin typeface="Microsoft YaHei" panose="020B0503020204020204" pitchFamily="34" charset="-122"/>
                <a:ea typeface="Microsoft YaHei" panose="020B0503020204020204" pitchFamily="34" charset="-122"/>
              </a:rPr>
              <a:t>成立，</a:t>
            </a:r>
            <a:r>
              <a:rPr lang="en-CN" dirty="0">
                <a:latin typeface="Microsoft YaHei" panose="020B0503020204020204" pitchFamily="34" charset="-122"/>
                <a:ea typeface="Microsoft YaHei" panose="020B0503020204020204" pitchFamily="34" charset="-122"/>
              </a:rPr>
              <a:t>1965年第一届国际计算语言学大会（The International Conference on Computational Linguistics，COLING）</a:t>
            </a:r>
          </a:p>
        </p:txBody>
      </p:sp>
      <p:sp>
        <p:nvSpPr>
          <p:cNvPr id="5" name="平行四边形 6">
            <a:extLst>
              <a:ext uri="{FF2B5EF4-FFF2-40B4-BE49-F238E27FC236}">
                <a16:creationId xmlns:a16="http://schemas.microsoft.com/office/drawing/2014/main" id="{35EAD082-D1A3-63F1-AFE2-66BA5461C278}"/>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平行四边形 7">
            <a:extLst>
              <a:ext uri="{FF2B5EF4-FFF2-40B4-BE49-F238E27FC236}">
                <a16:creationId xmlns:a16="http://schemas.microsoft.com/office/drawing/2014/main" id="{1BB1D367-9D42-5F44-76D8-F52C2A7464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文本框 5">
            <a:extLst>
              <a:ext uri="{FF2B5EF4-FFF2-40B4-BE49-F238E27FC236}">
                <a16:creationId xmlns:a16="http://schemas.microsoft.com/office/drawing/2014/main" id="{6DBED35E-E4AE-20B9-722E-0A619CD37BE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8" name="组合 11">
            <a:extLst>
              <a:ext uri="{FF2B5EF4-FFF2-40B4-BE49-F238E27FC236}">
                <a16:creationId xmlns:a16="http://schemas.microsoft.com/office/drawing/2014/main" id="{1D6D2CDD-6EFC-9ABF-9B33-1B2A55051DDE}"/>
              </a:ext>
            </a:extLst>
          </p:cNvPr>
          <p:cNvGrpSpPr>
            <a:grpSpLocks/>
          </p:cNvGrpSpPr>
          <p:nvPr/>
        </p:nvGrpSpPr>
        <p:grpSpPr bwMode="auto">
          <a:xfrm>
            <a:off x="11480800" y="479425"/>
            <a:ext cx="333375" cy="333375"/>
            <a:chOff x="0" y="0"/>
            <a:chExt cx="449943" cy="449943"/>
          </a:xfrm>
        </p:grpSpPr>
        <p:sp>
          <p:nvSpPr>
            <p:cNvPr id="9" name="椭圆 9">
              <a:extLst>
                <a:ext uri="{FF2B5EF4-FFF2-40B4-BE49-F238E27FC236}">
                  <a16:creationId xmlns:a16="http://schemas.microsoft.com/office/drawing/2014/main" id="{F2F0BB0C-62BE-9B62-5587-6E6FCECD199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等腰三角形 10">
              <a:extLst>
                <a:ext uri="{FF2B5EF4-FFF2-40B4-BE49-F238E27FC236}">
                  <a16:creationId xmlns:a16="http://schemas.microsoft.com/office/drawing/2014/main" id="{4BB03F05-D35B-35E6-F6AE-16786318836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1" name="矩形 8">
            <a:extLst>
              <a:ext uri="{FF2B5EF4-FFF2-40B4-BE49-F238E27FC236}">
                <a16:creationId xmlns:a16="http://schemas.microsoft.com/office/drawing/2014/main" id="{C68E0BD5-7BC2-5ED7-5F63-F00F63B4F5F7}"/>
              </a:ext>
            </a:extLst>
          </p:cNvPr>
          <p:cNvSpPr>
            <a:spLocks noChangeArrowheads="1"/>
          </p:cNvSpPr>
          <p:nvPr/>
        </p:nvSpPr>
        <p:spPr bwMode="auto">
          <a:xfrm>
            <a:off x="1248742" y="408136"/>
            <a:ext cx="50129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20</a:t>
            </a:r>
            <a:r>
              <a:rPr lang="zh-CN" altLang="en-US" sz="2400" b="1" dirty="0">
                <a:solidFill>
                  <a:schemeClr val="bg1"/>
                </a:solidFill>
                <a:latin typeface="微软雅黑" panose="020B0503020204020204" pitchFamily="34" charset="-122"/>
                <a:ea typeface="微软雅黑" panose="020B0503020204020204" pitchFamily="34" charset="-122"/>
              </a:rPr>
              <a:t>世纪</a:t>
            </a:r>
            <a:r>
              <a:rPr lang="en-US" altLang="zh-CN" sz="2400" b="1" dirty="0">
                <a:solidFill>
                  <a:schemeClr val="bg1"/>
                </a:solidFill>
                <a:latin typeface="微软雅黑" panose="020B0503020204020204" pitchFamily="34" charset="-122"/>
                <a:ea typeface="微软雅黑" panose="020B0503020204020204" pitchFamily="34" charset="-122"/>
              </a:rPr>
              <a:t>50</a:t>
            </a:r>
            <a:r>
              <a:rPr lang="zh-CN" altLang="en-US" sz="2400" b="1" dirty="0">
                <a:solidFill>
                  <a:schemeClr val="bg1"/>
                </a:solidFill>
                <a:latin typeface="微软雅黑" panose="020B0503020204020204" pitchFamily="34" charset="-122"/>
                <a:ea typeface="微软雅黑" panose="020B0503020204020204" pitchFamily="34" charset="-122"/>
              </a:rPr>
              <a:t>年代末到</a:t>
            </a:r>
            <a:r>
              <a:rPr lang="en-US" altLang="zh-CN" sz="2400" b="1" dirty="0">
                <a:solidFill>
                  <a:schemeClr val="bg1"/>
                </a:solidFill>
                <a:latin typeface="微软雅黑" panose="020B0503020204020204" pitchFamily="34" charset="-122"/>
                <a:ea typeface="微软雅黑" panose="020B0503020204020204" pitchFamily="34" charset="-122"/>
              </a:rPr>
              <a:t>60</a:t>
            </a:r>
            <a:r>
              <a:rPr lang="zh-CN" altLang="en-US" sz="2400" b="1" dirty="0">
                <a:solidFill>
                  <a:schemeClr val="bg1"/>
                </a:solidFill>
                <a:latin typeface="微软雅黑" panose="020B0503020204020204" pitchFamily="34" charset="-122"/>
                <a:ea typeface="微软雅黑" panose="020B0503020204020204" pitchFamily="34" charset="-122"/>
              </a:rPr>
              <a:t>年代的初创期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6083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097130"/>
          </a:xfrm>
          <a:prstGeom prst="rect">
            <a:avLst/>
          </a:prstGeom>
          <a:noFill/>
        </p:spPr>
        <p:txBody>
          <a:bodyPr wrap="square">
            <a:spAutoFit/>
          </a:bodyPr>
          <a:lstStyle/>
          <a:p>
            <a:pPr algn="just">
              <a:lnSpc>
                <a:spcPct val="150000"/>
              </a:lnSpc>
            </a:pPr>
            <a:r>
              <a:rPr lang="zh-CN" altLang="en-US" sz="3200" b="1" dirty="0">
                <a:effectLst/>
                <a:latin typeface="Microsoft YaHei" panose="020B0503020204020204" pitchFamily="34" charset="-122"/>
                <a:ea typeface="Microsoft YaHei" panose="020B0503020204020204" pitchFamily="34" charset="-122"/>
              </a:rPr>
              <a:t>基于逻辑的范式、基于规则的范式和随机范式</a:t>
            </a:r>
            <a:endParaRPr lang="en-US" altLang="zh-CN" sz="3200" b="1" dirty="0">
              <a:effectLst/>
              <a:latin typeface="Microsoft YaHei" panose="020B0503020204020204" pitchFamily="34" charset="-122"/>
              <a:ea typeface="Microsoft YaHei" panose="020B0503020204020204" pitchFamily="34" charset="-122"/>
            </a:endParaRPr>
          </a:p>
          <a:p>
            <a:pPr marL="457200" indent="-457200" algn="just">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1970</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Colmerauer</a:t>
            </a:r>
            <a:r>
              <a:rPr lang="zh-CN" altLang="en-US" sz="2400" dirty="0">
                <a:latin typeface="Microsoft YaHei" panose="020B0503020204020204" pitchFamily="34" charset="-122"/>
                <a:ea typeface="Microsoft YaHei" panose="020B0503020204020204" pitchFamily="34" charset="-122"/>
              </a:rPr>
              <a:t>等人使用逻辑方法研制</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系统语言的先河</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1972</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SHRDLU</a:t>
            </a:r>
            <a:r>
              <a:rPr lang="zh-CN" altLang="en-US" sz="2400" dirty="0">
                <a:latin typeface="Microsoft YaHei" panose="020B0503020204020204" pitchFamily="34" charset="-122"/>
                <a:ea typeface="Microsoft YaHei" panose="020B0503020204020204" pitchFamily="34" charset="-122"/>
              </a:rPr>
              <a:t>系统使用规则范式模拟了一个玩具积木世界</a:t>
            </a:r>
            <a:endParaRPr lang="en-US" altLang="zh-CN" sz="2400" dirty="0">
              <a:latin typeface="Microsoft YaHei" panose="020B0503020204020204" pitchFamily="34" charset="-122"/>
              <a:ea typeface="Microsoft YaHei" panose="020B0503020204020204" pitchFamily="34" charset="-122"/>
            </a:endParaRPr>
          </a:p>
          <a:p>
            <a:pPr marL="457200" indent="-457200" algn="just">
              <a:lnSpc>
                <a:spcPct val="125000"/>
              </a:lnSpc>
              <a:spcBef>
                <a:spcPts val="24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80</a:t>
            </a:r>
            <a:r>
              <a:rPr lang="zh-CN" altLang="en-US" sz="2400" dirty="0">
                <a:latin typeface="Microsoft YaHei" panose="020B0503020204020204" pitchFamily="34" charset="-122"/>
                <a:ea typeface="Microsoft YaHei" panose="020B0503020204020204" pitchFamily="34" charset="-122"/>
              </a:rPr>
              <a:t>年代初隐马尔可夫模型</a:t>
            </a:r>
            <a:r>
              <a:rPr lang="zh-CN" altLang="en-CN" sz="2400" dirty="0">
                <a:latin typeface="Microsoft YaHei" panose="020B0503020204020204" pitchFamily="34" charset="-122"/>
                <a:ea typeface="Microsoft YaHei" panose="020B0503020204020204" pitchFamily="34" charset="-122"/>
              </a:rPr>
              <a:t>等</a:t>
            </a:r>
            <a:r>
              <a:rPr lang="zh-CN" altLang="en-US" sz="2400" dirty="0">
                <a:latin typeface="Microsoft YaHei" panose="020B0503020204020204" pitchFamily="34" charset="-122"/>
                <a:ea typeface="Microsoft YaHei" panose="020B0503020204020204" pitchFamily="34" charset="-122"/>
              </a:rPr>
              <a:t>模型应用于词性标注、姓名检索等</a:t>
            </a: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56284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20</a:t>
            </a:r>
            <a:r>
              <a:rPr lang="zh-CN" altLang="en-US" sz="2400" b="1" dirty="0">
                <a:solidFill>
                  <a:schemeClr val="bg1"/>
                </a:solidFill>
                <a:latin typeface="微软雅黑" panose="020B0503020204020204" pitchFamily="34" charset="-122"/>
                <a:ea typeface="微软雅黑" panose="020B0503020204020204" pitchFamily="34" charset="-122"/>
              </a:rPr>
              <a:t>世纪</a:t>
            </a:r>
            <a:r>
              <a:rPr lang="en-US" altLang="zh-CN" sz="2400" b="1" dirty="0">
                <a:solidFill>
                  <a:schemeClr val="bg1"/>
                </a:solidFill>
                <a:latin typeface="微软雅黑" panose="020B0503020204020204" pitchFamily="34" charset="-122"/>
                <a:ea typeface="微软雅黑" panose="020B0503020204020204" pitchFamily="34" charset="-122"/>
              </a:rPr>
              <a:t>70</a:t>
            </a:r>
            <a:r>
              <a:rPr lang="zh-CN" altLang="en-US" sz="2400" b="1" dirty="0">
                <a:solidFill>
                  <a:schemeClr val="bg1"/>
                </a:solidFill>
                <a:latin typeface="微软雅黑" panose="020B0503020204020204" pitchFamily="34" charset="-122"/>
                <a:ea typeface="微软雅黑" panose="020B0503020204020204" pitchFamily="34" charset="-122"/>
              </a:rPr>
              <a:t>年代到</a:t>
            </a:r>
            <a:r>
              <a:rPr lang="en-US" altLang="zh-CN" sz="2400" b="1" dirty="0">
                <a:solidFill>
                  <a:schemeClr val="bg1"/>
                </a:solidFill>
                <a:latin typeface="微软雅黑" panose="020B0503020204020204" pitchFamily="34" charset="-122"/>
                <a:ea typeface="微软雅黑" panose="020B0503020204020204" pitchFamily="34" charset="-122"/>
              </a:rPr>
              <a:t>80</a:t>
            </a:r>
            <a:r>
              <a:rPr lang="zh-CN" altLang="en-US" sz="2400" b="1" dirty="0">
                <a:solidFill>
                  <a:schemeClr val="bg1"/>
                </a:solidFill>
                <a:latin typeface="微软雅黑" panose="020B0503020204020204" pitchFamily="34" charset="-122"/>
                <a:ea typeface="微软雅黑" panose="020B0503020204020204" pitchFamily="34" charset="-122"/>
              </a:rPr>
              <a:t>年代的理性主义时代</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1424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1694</TotalTime>
  <Pages>0</Pages>
  <Words>3991</Words>
  <Characters>0</Characters>
  <Application>Microsoft Macintosh PowerPoint</Application>
  <DocSecurity>0</DocSecurity>
  <PresentationFormat>Widescreen</PresentationFormat>
  <Lines>0</Lines>
  <Paragraphs>490</Paragraphs>
  <Slides>47</Slides>
  <Notes>41</Notes>
  <HiddenSlides>1</HiddenSlides>
  <MMClips>0</MMClips>
  <ScaleCrop>false</ScaleCrop>
  <HeadingPairs>
    <vt:vector size="6" baseType="variant">
      <vt:variant>
        <vt:lpstr>Fonts Used</vt:lpstr>
      </vt:variant>
      <vt:variant>
        <vt:i4>14</vt:i4>
      </vt:variant>
      <vt:variant>
        <vt:lpstr>Theme</vt:lpstr>
      </vt:variant>
      <vt:variant>
        <vt:i4>12</vt:i4>
      </vt:variant>
      <vt:variant>
        <vt:lpstr>Slide Titles</vt:lpstr>
      </vt:variant>
      <vt:variant>
        <vt:i4>47</vt:i4>
      </vt:variant>
    </vt:vector>
  </HeadingPairs>
  <TitlesOfParts>
    <vt:vector size="73" baseType="lpstr">
      <vt:lpstr>等线</vt:lpstr>
      <vt:lpstr>Hiragino Sans GB W3</vt:lpstr>
      <vt:lpstr>KaiTi_GB2312</vt:lpstr>
      <vt:lpstr>微软雅黑</vt:lpstr>
      <vt:lpstr>微软雅黑</vt:lpstr>
      <vt:lpstr>宋体</vt:lpstr>
      <vt:lpstr>宋体</vt:lpstr>
      <vt:lpstr>Arial</vt:lpstr>
      <vt:lpstr>Calibri</vt:lpstr>
      <vt:lpstr>Calibri Light</vt:lpstr>
      <vt:lpstr>Helvetica</vt:lpstr>
      <vt:lpstr>Lato</vt:lpstr>
      <vt:lpstr>Times New Roman</vt:lpstr>
      <vt:lpstr>Wingdings</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Xuanjing Huang</cp:lastModifiedBy>
  <cp:revision>211</cp:revision>
  <dcterms:created xsi:type="dcterms:W3CDTF">2015-08-12T02:06:50Z</dcterms:created>
  <dcterms:modified xsi:type="dcterms:W3CDTF">2024-09-01T03:01:41Z</dcterms:modified>
  <cp:category/>
</cp:coreProperties>
</file>